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65.xml" ContentType="application/vnd.openxmlformats-officedocument.presentationml.slide+xml"/>
  <Override PartName="/ppt/slides/slide66.xml" ContentType="application/vnd.openxmlformats-officedocument.presentationml.slide+xml"/>
  <Override PartName="/ppt/slides/slide67.xml" ContentType="application/vnd.openxmlformats-officedocument.presentationml.slide+xml"/>
  <Override PartName="/ppt/slides/slide68.xml" ContentType="application/vnd.openxmlformats-officedocument.presentationml.slide+xml"/>
  <Override PartName="/ppt/slides/slide6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347" r:id="rId2"/>
    <p:sldId id="256" r:id="rId3"/>
    <p:sldId id="257" r:id="rId4"/>
    <p:sldId id="344" r:id="rId5"/>
    <p:sldId id="300" r:id="rId6"/>
    <p:sldId id="298" r:id="rId7"/>
    <p:sldId id="301" r:id="rId8"/>
    <p:sldId id="303" r:id="rId9"/>
    <p:sldId id="302" r:id="rId10"/>
    <p:sldId id="258" r:id="rId11"/>
    <p:sldId id="268" r:id="rId12"/>
    <p:sldId id="262" r:id="rId13"/>
    <p:sldId id="275" r:id="rId14"/>
    <p:sldId id="269" r:id="rId15"/>
    <p:sldId id="265" r:id="rId16"/>
    <p:sldId id="276" r:id="rId17"/>
    <p:sldId id="277" r:id="rId18"/>
    <p:sldId id="295" r:id="rId19"/>
    <p:sldId id="271" r:id="rId20"/>
    <p:sldId id="274" r:id="rId21"/>
    <p:sldId id="278" r:id="rId22"/>
    <p:sldId id="279" r:id="rId23"/>
    <p:sldId id="282" r:id="rId24"/>
    <p:sldId id="287" r:id="rId25"/>
    <p:sldId id="283" r:id="rId26"/>
    <p:sldId id="285" r:id="rId27"/>
    <p:sldId id="286" r:id="rId28"/>
    <p:sldId id="281" r:id="rId29"/>
    <p:sldId id="270" r:id="rId30"/>
    <p:sldId id="280" r:id="rId31"/>
    <p:sldId id="324" r:id="rId32"/>
    <p:sldId id="289" r:id="rId33"/>
    <p:sldId id="284" r:id="rId34"/>
    <p:sldId id="296" r:id="rId35"/>
    <p:sldId id="288" r:id="rId36"/>
    <p:sldId id="305" r:id="rId37"/>
    <p:sldId id="306" r:id="rId38"/>
    <p:sldId id="307" r:id="rId39"/>
    <p:sldId id="335" r:id="rId40"/>
    <p:sldId id="331" r:id="rId41"/>
    <p:sldId id="330" r:id="rId42"/>
    <p:sldId id="334" r:id="rId43"/>
    <p:sldId id="325" r:id="rId44"/>
    <p:sldId id="338" r:id="rId45"/>
    <p:sldId id="339" r:id="rId46"/>
    <p:sldId id="336" r:id="rId47"/>
    <p:sldId id="328" r:id="rId48"/>
    <p:sldId id="340" r:id="rId49"/>
    <p:sldId id="341" r:id="rId50"/>
    <p:sldId id="337" r:id="rId51"/>
    <p:sldId id="293" r:id="rId52"/>
    <p:sldId id="345" r:id="rId53"/>
    <p:sldId id="346" r:id="rId54"/>
    <p:sldId id="292" r:id="rId55"/>
    <p:sldId id="332" r:id="rId56"/>
    <p:sldId id="333" r:id="rId57"/>
    <p:sldId id="317" r:id="rId58"/>
    <p:sldId id="316" r:id="rId59"/>
    <p:sldId id="342" r:id="rId60"/>
    <p:sldId id="343" r:id="rId61"/>
    <p:sldId id="311" r:id="rId62"/>
    <p:sldId id="315" r:id="rId63"/>
    <p:sldId id="312" r:id="rId64"/>
    <p:sldId id="318" r:id="rId65"/>
    <p:sldId id="319" r:id="rId66"/>
    <p:sldId id="320" r:id="rId67"/>
    <p:sldId id="321" r:id="rId68"/>
    <p:sldId id="322" r:id="rId69"/>
    <p:sldId id="323" r:id="rId70"/>
  </p:sldIdLst>
  <p:sldSz cx="9144000" cy="6858000" type="screen4x3"/>
  <p:notesSz cx="6858000" cy="9144000"/>
  <p:defaultTextStyle>
    <a:defPPr>
      <a:defRPr lang="en-US"/>
    </a:defPPr>
    <a:lvl1pPr marL="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1" d="100"/>
          <a:sy n="71" d="100"/>
        </p:scale>
        <p:origin x="-1500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63" Type="http://schemas.openxmlformats.org/officeDocument/2006/relationships/slide" Target="slides/slide62.xml"/><Relationship Id="rId68" Type="http://schemas.openxmlformats.org/officeDocument/2006/relationships/slide" Target="slides/slide67.xml"/><Relationship Id="rId7" Type="http://schemas.openxmlformats.org/officeDocument/2006/relationships/slide" Target="slides/slide6.xml"/><Relationship Id="rId71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66" Type="http://schemas.openxmlformats.org/officeDocument/2006/relationships/slide" Target="slides/slide65.xml"/><Relationship Id="rId7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61" Type="http://schemas.openxmlformats.org/officeDocument/2006/relationships/slide" Target="slides/slide60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slide" Target="slides/slide64.xml"/><Relationship Id="rId73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slide" Target="slides/slide63.xml"/><Relationship Id="rId69" Type="http://schemas.openxmlformats.org/officeDocument/2006/relationships/slide" Target="slides/slide68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72" Type="http://schemas.openxmlformats.org/officeDocument/2006/relationships/viewProps" Target="viewProps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Relationship Id="rId67" Type="http://schemas.openxmlformats.org/officeDocument/2006/relationships/slide" Target="slides/slide66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slide" Target="slides/slide61.xml"/><Relationship Id="rId70" Type="http://schemas.openxmlformats.org/officeDocument/2006/relationships/slide" Target="slides/slide6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7/15/2020</a:t>
            </a:fld>
            <a:endParaRPr lang="en-US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  <p:transition>
    <p:dissolv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7/15/2020</a:t>
            </a:fld>
            <a:endParaRPr lang="en-US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  <p:transition>
    <p:dissolv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7/15/2020</a:t>
            </a:fld>
            <a:endParaRPr lang="en-US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  <p:transition>
    <p:dissolv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7/15/2020</a:t>
            </a:fld>
            <a:endParaRPr lang="en-US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  <p:transition>
    <p:dissolv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7/15/2020</a:t>
            </a:fld>
            <a:endParaRPr lang="en-US" dirty="0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  <p:transition>
    <p:dissolv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7/15/2020</a:t>
            </a:fld>
            <a:endParaRPr lang="en-US" dirty="0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  <p:transition>
    <p:dissolv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7/15/2020</a:t>
            </a:fld>
            <a:endParaRPr lang="en-US" dirty="0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  <p:transition>
    <p:dissolv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7/15/2020</a:t>
            </a:fld>
            <a:endParaRPr lang="en-US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  <p:transition>
    <p:dissolv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7/15/2020</a:t>
            </a:fld>
            <a:endParaRPr lang="en-US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  <p:transition>
    <p:dissolv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7/15/2020</a:t>
            </a:fld>
            <a:endParaRPr lang="en-US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  <p:transition>
    <p:dissolv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7/15/2020</a:t>
            </a:fld>
            <a:endParaRPr lang="en-US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  <p:transition>
    <p:dissolv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EAF463A-BC7C-46EE-9F1E-7F377CCA4891}" type="datetimeFigureOut">
              <a:rPr lang="en-US" smtClean="0"/>
              <a:pPr/>
              <a:t>7/15/2020</a:t>
            </a:fld>
            <a:endParaRPr lang="en-US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483448D-3A78-4528-A469-B745A65DA480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ransition>
    <p:dissolve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/Relationships>
</file>

<file path=ppt/slides/_rels/slide5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2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2.xml"/></Relationships>
</file>

<file path=ppt/slides/_rels/slide5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2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2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2.xml"/></Relationships>
</file>

<file path=ppt/slides/_rels/slide5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2.xml"/></Relationships>
</file>

<file path=ppt/slides/_rels/slide6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2.xml"/></Relationships>
</file>

<file path=ppt/slides/_rels/slide6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2.xml"/></Relationships>
</file>

<file path=ppt/slides/_rels/slide6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2.xml"/></Relationships>
</file>

<file path=ppt/slides/_rels/slide6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2.xml"/></Relationships>
</file>

<file path=ppt/slides/_rels/slide6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2.xml"/></Relationships>
</file>

<file path=ppt/slides/_rels/slide6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381000" y="838200"/>
            <a:ext cx="8305800" cy="5715000"/>
          </a:xfrm>
        </p:spPr>
        <p:txBody>
          <a:bodyPr>
            <a:normAutofit fontScale="40000" lnSpcReduction="20000"/>
          </a:bodyPr>
          <a:lstStyle/>
          <a:p>
            <a:r>
              <a:rPr lang="ru-RU" sz="5600" dirty="0" smtClean="0">
                <a:solidFill>
                  <a:schemeClr val="tx1"/>
                </a:solidFill>
              </a:rPr>
              <a:t>Малокурильская </a:t>
            </a:r>
            <a:r>
              <a:rPr lang="ru-RU" sz="5600" dirty="0" smtClean="0">
                <a:solidFill>
                  <a:schemeClr val="tx1"/>
                </a:solidFill>
              </a:rPr>
              <a:t>библиотека-филиал №1</a:t>
            </a:r>
            <a:endParaRPr lang="ru-RU" sz="5600" dirty="0">
              <a:solidFill>
                <a:schemeClr val="tx1"/>
              </a:solidFill>
            </a:endParaRPr>
          </a:p>
          <a:p>
            <a:r>
              <a:rPr lang="ru-RU" sz="5600" dirty="0">
                <a:solidFill>
                  <a:schemeClr val="tx1"/>
                </a:solidFill>
              </a:rPr>
              <a:t> </a:t>
            </a:r>
            <a:r>
              <a:rPr lang="ru-RU" sz="5600" dirty="0">
                <a:solidFill>
                  <a:schemeClr val="tx1"/>
                </a:solidFill>
              </a:rPr>
              <a:t>«Южно-Курильская </a:t>
            </a:r>
            <a:r>
              <a:rPr lang="ru-RU" sz="5600" dirty="0" smtClean="0">
                <a:solidFill>
                  <a:schemeClr val="tx1"/>
                </a:solidFill>
              </a:rPr>
              <a:t>централизованная библиотечная система»</a:t>
            </a:r>
            <a:endParaRPr lang="ru-RU" sz="5600" dirty="0">
              <a:solidFill>
                <a:schemeClr val="tx1"/>
              </a:solidFill>
            </a:endParaRPr>
          </a:p>
          <a:p>
            <a:endParaRPr lang="ru-RU" sz="5600" dirty="0">
              <a:solidFill>
                <a:schemeClr val="tx1"/>
              </a:solidFill>
            </a:endParaRPr>
          </a:p>
          <a:p>
            <a:r>
              <a:rPr lang="ru-RU" sz="5600" dirty="0">
                <a:solidFill>
                  <a:schemeClr val="tx1"/>
                </a:solidFill>
              </a:rPr>
              <a:t> </a:t>
            </a:r>
          </a:p>
          <a:p>
            <a:endParaRPr lang="ru-RU" sz="5600" dirty="0">
              <a:solidFill>
                <a:schemeClr val="tx1"/>
              </a:solidFill>
            </a:endParaRPr>
          </a:p>
          <a:p>
            <a:endParaRPr lang="ru-RU" sz="5600" b="1" dirty="0" smtClean="0">
              <a:solidFill>
                <a:schemeClr val="tx1"/>
              </a:solidFill>
            </a:endParaRPr>
          </a:p>
          <a:p>
            <a:r>
              <a:rPr lang="ru-RU" sz="7000" b="1" dirty="0" smtClean="0">
                <a:solidFill>
                  <a:schemeClr val="tx1"/>
                </a:solidFill>
              </a:rPr>
              <a:t>Игра-путешествие </a:t>
            </a:r>
          </a:p>
          <a:p>
            <a:r>
              <a:rPr lang="ru-RU" sz="7000" b="1" dirty="0" smtClean="0">
                <a:solidFill>
                  <a:schemeClr val="tx1"/>
                </a:solidFill>
              </a:rPr>
              <a:t>С Чеховым на Сахалин</a:t>
            </a:r>
          </a:p>
          <a:p>
            <a:endParaRPr lang="ru-RU" sz="5600" dirty="0" smtClean="0">
              <a:solidFill>
                <a:schemeClr val="tx1"/>
              </a:solidFill>
            </a:endParaRPr>
          </a:p>
          <a:p>
            <a:endParaRPr lang="ru-RU" sz="5600" dirty="0">
              <a:solidFill>
                <a:schemeClr val="tx1"/>
              </a:solidFill>
            </a:endParaRPr>
          </a:p>
          <a:p>
            <a:endParaRPr lang="ru-RU" sz="5600" i="1" dirty="0" smtClean="0">
              <a:solidFill>
                <a:schemeClr val="tx1"/>
              </a:solidFill>
            </a:endParaRPr>
          </a:p>
          <a:p>
            <a:r>
              <a:rPr lang="ru-RU" sz="5600" dirty="0">
                <a:solidFill>
                  <a:schemeClr val="tx1"/>
                </a:solidFill>
              </a:rPr>
              <a:t>Презентацию </a:t>
            </a:r>
            <a:r>
              <a:rPr lang="ru-RU" sz="5600" dirty="0" smtClean="0">
                <a:solidFill>
                  <a:schemeClr val="tx1"/>
                </a:solidFill>
              </a:rPr>
              <a:t>подготовила Яковлева </a:t>
            </a:r>
            <a:r>
              <a:rPr lang="ru-RU" sz="5600" dirty="0">
                <a:solidFill>
                  <a:schemeClr val="tx1"/>
                </a:solidFill>
              </a:rPr>
              <a:t>Л.В</a:t>
            </a:r>
            <a:r>
              <a:rPr lang="ru-RU" sz="5600" dirty="0" smtClean="0">
                <a:solidFill>
                  <a:schemeClr val="tx1"/>
                </a:solidFill>
              </a:rPr>
              <a:t>.</a:t>
            </a:r>
          </a:p>
          <a:p>
            <a:r>
              <a:rPr lang="ru-RU" sz="5600" dirty="0" smtClean="0">
                <a:solidFill>
                  <a:schemeClr val="tx1"/>
                </a:solidFill>
              </a:rPr>
              <a:t>Фото из </a:t>
            </a:r>
            <a:r>
              <a:rPr lang="ru-RU" sz="5600" dirty="0" smtClean="0">
                <a:solidFill>
                  <a:schemeClr val="tx1"/>
                </a:solidFill>
              </a:rPr>
              <a:t>ресурсов Интернета, </a:t>
            </a:r>
            <a:r>
              <a:rPr lang="ru-RU" sz="5600" dirty="0" smtClean="0">
                <a:solidFill>
                  <a:schemeClr val="tx1"/>
                </a:solidFill>
              </a:rPr>
              <a:t>доступ свободный.</a:t>
            </a:r>
          </a:p>
          <a:p>
            <a:endParaRPr lang="ru-RU" sz="5600" dirty="0" smtClean="0">
              <a:solidFill>
                <a:schemeClr val="tx1"/>
              </a:solidFill>
            </a:endParaRPr>
          </a:p>
          <a:p>
            <a:r>
              <a:rPr lang="ru-RU" sz="5600" dirty="0" smtClean="0">
                <a:solidFill>
                  <a:schemeClr val="tx1"/>
                </a:solidFill>
              </a:rPr>
              <a:t>2020 год</a:t>
            </a:r>
            <a:endParaRPr lang="ru-RU" sz="5600" dirty="0">
              <a:solidFill>
                <a:schemeClr val="tx1"/>
              </a:solidFill>
            </a:endParaRPr>
          </a:p>
          <a:p>
            <a:endParaRPr lang="ru-RU" dirty="0"/>
          </a:p>
        </p:txBody>
      </p:sp>
    </p:spTree>
  </p:cSld>
  <p:clrMapOvr>
    <a:masterClrMapping/>
  </p:clrMapOvr>
  <p:transition>
    <p:dissolve/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419600" y="457200"/>
            <a:ext cx="4495800" cy="6400800"/>
          </a:xfrm>
        </p:spPr>
        <p:txBody>
          <a:bodyPr>
            <a:normAutofit/>
          </a:bodyPr>
          <a:lstStyle/>
          <a:p>
            <a:pPr algn="r">
              <a:buNone/>
            </a:pPr>
            <a:r>
              <a:rPr lang="ru-RU" sz="5400" b="1" dirty="0" smtClean="0">
                <a:effectLst>
                  <a:reflection blurRad="6350" stA="60000" endA="900" endPos="58000" dir="5400000" sy="-100000" algn="bl" rotWithShape="0"/>
                </a:effectLst>
                <a:latin typeface="+mj-lt"/>
              </a:rPr>
              <a:t>Игра - путешествие</a:t>
            </a:r>
          </a:p>
          <a:p>
            <a:pPr algn="r">
              <a:buNone/>
            </a:pPr>
            <a:r>
              <a:rPr lang="ru-RU" sz="5400" b="1" dirty="0" smtClean="0">
                <a:effectLst>
                  <a:reflection blurRad="6350" stA="60000" endA="900" endPos="58000" dir="5400000" sy="-100000" algn="bl" rotWithShape="0"/>
                </a:effectLst>
                <a:latin typeface="+mj-lt"/>
              </a:rPr>
              <a:t> С </a:t>
            </a:r>
          </a:p>
          <a:p>
            <a:pPr algn="r">
              <a:buNone/>
            </a:pPr>
            <a:r>
              <a:rPr lang="ru-RU" sz="5400" b="1" dirty="0" smtClean="0">
                <a:effectLst>
                  <a:reflection blurRad="6350" stA="60000" endA="900" endPos="58000" dir="5400000" sy="-100000" algn="bl" rotWithShape="0"/>
                </a:effectLst>
                <a:latin typeface="+mj-lt"/>
              </a:rPr>
              <a:t>А.П. Чеховым на </a:t>
            </a:r>
          </a:p>
          <a:p>
            <a:pPr algn="r">
              <a:buNone/>
            </a:pPr>
            <a:r>
              <a:rPr lang="ru-RU" sz="5400" b="1" dirty="0" smtClean="0">
                <a:effectLst>
                  <a:reflection blurRad="6350" stA="60000" endA="900" endPos="58000" dir="5400000" sy="-100000" algn="bl" rotWithShape="0"/>
                </a:effectLst>
                <a:latin typeface="+mj-lt"/>
              </a:rPr>
              <a:t>САХАЛИН</a:t>
            </a:r>
          </a:p>
          <a:p>
            <a:pPr algn="r"/>
            <a:endParaRPr lang="ru-RU" sz="2000" dirty="0" smtClean="0">
              <a:solidFill>
                <a:srgbClr val="CC0099"/>
              </a:solidFill>
              <a:effectLst>
                <a:reflection blurRad="6350" stA="60000" endA="900" endPos="58000" dir="5400000" sy="-100000" algn="bl" rotWithShape="0"/>
              </a:effectLst>
              <a:latin typeface="Arial Black" pitchFamily="34" charset="0"/>
            </a:endParaRPr>
          </a:p>
          <a:p>
            <a:endParaRPr lang="ru-RU" sz="2400" dirty="0"/>
          </a:p>
        </p:txBody>
      </p:sp>
      <p:pic>
        <p:nvPicPr>
          <p:cNvPr id="4" name="Рисунок 3" descr="Смелое решение писателя Осенью 1889 года уже достаточно известный писатель А.П.Чехов решает совершить поездку в Сибирь и на Сахалин для изучения жизни каторжных и ссыльных. Далеко не все отнеслись с пониманием к предстоящей поездке. Многие считали ее «ненужным делом» и «дикой фантазией». Сам А.П.Чехов отдавал отчет в трудности предстоящего путешествия, но видел свой гражданский и писательский долг в том, чтобы привлечь к Сахалину, «месту невыносимых страданий», общественное внимание. 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678" t="18973" r="46085" b="4517"/>
          <a:stretch>
            <a:fillRect/>
          </a:stretch>
        </p:blipFill>
        <p:spPr bwMode="auto">
          <a:xfrm>
            <a:off x="228600" y="685800"/>
            <a:ext cx="4267200" cy="51816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0" y="609600"/>
            <a:ext cx="8077200" cy="1295400"/>
          </a:xfrm>
        </p:spPr>
        <p:txBody>
          <a:bodyPr>
            <a:normAutofit fontScale="90000"/>
          </a:bodyPr>
          <a:lstStyle/>
          <a:p>
            <a:pPr algn="ctr"/>
            <a:r>
              <a:rPr lang="ru-RU" sz="4400" b="1" dirty="0" smtClean="0"/>
              <a:t>Здравствуйте, друзья!</a:t>
            </a:r>
            <a:br>
              <a:rPr lang="ru-RU" sz="4400" b="1" dirty="0" smtClean="0"/>
            </a:br>
            <a:endParaRPr lang="ru-RU" b="1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905000"/>
            <a:ext cx="8229600" cy="4724400"/>
          </a:xfrm>
        </p:spPr>
        <p:txBody>
          <a:bodyPr>
            <a:normAutofit fontScale="77500" lnSpcReduction="20000"/>
          </a:bodyPr>
          <a:lstStyle/>
          <a:p>
            <a:pPr algn="ctr">
              <a:buNone/>
            </a:pPr>
            <a:r>
              <a:rPr lang="ru-RU" sz="3400" dirty="0" smtClean="0"/>
              <a:t>Предлагаем Вам телепортироваться в 1890 год </a:t>
            </a:r>
          </a:p>
          <a:p>
            <a:pPr algn="ctr">
              <a:buNone/>
            </a:pPr>
            <a:r>
              <a:rPr lang="ru-RU" sz="3400" dirty="0" smtClean="0"/>
              <a:t>и отправиться в игру-путешествие с  русским писателем, драматургом, прозаиком </a:t>
            </a:r>
          </a:p>
          <a:p>
            <a:pPr algn="ctr">
              <a:buNone/>
            </a:pPr>
            <a:r>
              <a:rPr lang="ru-RU" sz="3400" dirty="0" smtClean="0"/>
              <a:t>Антоном Павловичем Чеховым</a:t>
            </a:r>
          </a:p>
          <a:p>
            <a:pPr algn="ctr">
              <a:buNone/>
            </a:pPr>
            <a:r>
              <a:rPr lang="ru-RU" sz="3400" dirty="0" smtClean="0"/>
              <a:t>через всю Россию на Сахалин!</a:t>
            </a:r>
          </a:p>
          <a:p>
            <a:pPr algn="ctr">
              <a:buNone/>
            </a:pPr>
            <a:endParaRPr lang="ru-RU" sz="3400" i="1" dirty="0" smtClean="0"/>
          </a:p>
          <a:p>
            <a:pPr algn="ctr">
              <a:buNone/>
            </a:pPr>
            <a:r>
              <a:rPr lang="ru-RU" sz="3400" dirty="0" smtClean="0"/>
              <a:t>Каждый этап – пункт отправления.</a:t>
            </a:r>
          </a:p>
          <a:p>
            <a:pPr algn="ctr">
              <a:buNone/>
            </a:pPr>
            <a:r>
              <a:rPr lang="ru-RU" sz="3400" dirty="0" smtClean="0"/>
              <a:t>Ответив на все вопросы, вы познакомитесь со всеми населенными пунктами в которых побывал</a:t>
            </a:r>
          </a:p>
          <a:p>
            <a:pPr algn="ctr">
              <a:buNone/>
            </a:pPr>
            <a:r>
              <a:rPr lang="ru-RU" sz="3400" dirty="0" smtClean="0"/>
              <a:t> А.П. Чехов во время своего </a:t>
            </a:r>
          </a:p>
          <a:p>
            <a:pPr algn="ctr">
              <a:buNone/>
            </a:pPr>
            <a:r>
              <a:rPr lang="ru-RU" sz="3400" dirty="0" smtClean="0"/>
              <a:t>путешествия на Сахалин.</a:t>
            </a:r>
          </a:p>
          <a:p>
            <a:pPr algn="ctr">
              <a:buNone/>
            </a:pPr>
            <a:r>
              <a:rPr lang="ru-RU" sz="3400" i="1" dirty="0" smtClean="0"/>
              <a:t> </a:t>
            </a:r>
            <a:endParaRPr lang="ru-RU" sz="3400" dirty="0" smtClean="0"/>
          </a:p>
          <a:p>
            <a:endParaRPr lang="ru-RU" dirty="0"/>
          </a:p>
        </p:txBody>
      </p:sp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1371600"/>
            <a:ext cx="8229600" cy="3657600"/>
          </a:xfrm>
        </p:spPr>
        <p:txBody>
          <a:bodyPr>
            <a:normAutofit/>
          </a:bodyPr>
          <a:lstStyle/>
          <a:p>
            <a:r>
              <a:rPr lang="ru-RU" b="1" dirty="0" smtClean="0"/>
              <a:t>Итак, отправляемся! </a:t>
            </a:r>
            <a:br>
              <a:rPr lang="ru-RU" b="1" dirty="0" smtClean="0"/>
            </a:br>
            <a:endParaRPr lang="ru-RU" dirty="0"/>
          </a:p>
        </p:txBody>
      </p:sp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dirty="0"/>
              <a:t>Дом-музей А.П. Чехова в </a:t>
            </a:r>
            <a:r>
              <a:rPr lang="ru-RU" dirty="0" smtClean="0"/>
              <a:t>Москве</a:t>
            </a:r>
            <a:endParaRPr lang="ru-RU" dirty="0"/>
          </a:p>
        </p:txBody>
      </p:sp>
      <p:pic>
        <p:nvPicPr>
          <p:cNvPr id="5" name="Содержимое 4" descr="мос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143000" y="1600200"/>
            <a:ext cx="6831642" cy="4525963"/>
          </a:xfrm>
        </p:spPr>
      </p:pic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2057400"/>
            <a:ext cx="8229600" cy="4068763"/>
          </a:xfrm>
        </p:spPr>
        <p:txBody>
          <a:bodyPr/>
          <a:lstStyle/>
          <a:p>
            <a:pPr lvl="0" algn="ctr">
              <a:buNone/>
            </a:pPr>
            <a:r>
              <a:rPr lang="ru-RU" dirty="0"/>
              <a:t>21 апреля 1890 года А. П. Чехов попрощался с друзьями и коллегами в Москве и с удостоверением корреспондента газеты «Новое время» выехал из Москвы </a:t>
            </a:r>
            <a:r>
              <a:rPr lang="ru-RU" dirty="0" smtClean="0"/>
              <a:t>в город…</a:t>
            </a:r>
            <a:endParaRPr lang="ru-RU" dirty="0"/>
          </a:p>
          <a:p>
            <a:endParaRPr lang="ru-RU" dirty="0"/>
          </a:p>
        </p:txBody>
      </p:sp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2163762"/>
          </a:xfrm>
        </p:spPr>
        <p:txBody>
          <a:bodyPr/>
          <a:lstStyle/>
          <a:p>
            <a:r>
              <a:rPr lang="ru-RU" dirty="0" smtClean="0"/>
              <a:t>?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2590800"/>
            <a:ext cx="8229600" cy="3535363"/>
          </a:xfrm>
        </p:spPr>
        <p:txBody>
          <a:bodyPr>
            <a:normAutofit/>
          </a:bodyPr>
          <a:lstStyle/>
          <a:p>
            <a:pPr algn="ctr">
              <a:buNone/>
            </a:pPr>
            <a:r>
              <a:rPr lang="ru-RU" dirty="0" smtClean="0"/>
              <a:t>	</a:t>
            </a:r>
          </a:p>
          <a:p>
            <a:pPr algn="ctr">
              <a:buNone/>
            </a:pPr>
            <a:r>
              <a:rPr lang="ru-RU" dirty="0" smtClean="0"/>
              <a:t>На </a:t>
            </a:r>
            <a:r>
              <a:rPr lang="ru-RU" dirty="0"/>
              <a:t>занавесе какого Московского театра изображена чайка</a:t>
            </a:r>
            <a:r>
              <a:rPr lang="ru-RU" dirty="0" smtClean="0"/>
              <a:t>?</a:t>
            </a:r>
          </a:p>
          <a:p>
            <a:pPr algn="ctr">
              <a:buNone/>
            </a:pPr>
            <a:r>
              <a:rPr lang="ru-RU" dirty="0" smtClean="0"/>
              <a:t> </a:t>
            </a:r>
            <a:r>
              <a:rPr lang="ru-RU" dirty="0"/>
              <a:t>Чем это ознаменовано? </a:t>
            </a:r>
          </a:p>
        </p:txBody>
      </p:sp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Содержимое 3" descr="мхат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28600" y="762000"/>
            <a:ext cx="8663618" cy="5135563"/>
          </a:xfrm>
        </p:spPr>
      </p:pic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838200"/>
            <a:ext cx="8229600" cy="5287963"/>
          </a:xfrm>
        </p:spPr>
        <p:txBody>
          <a:bodyPr>
            <a:normAutofit/>
          </a:bodyPr>
          <a:lstStyle/>
          <a:p>
            <a:pPr algn="ctr">
              <a:buNone/>
            </a:pPr>
            <a:r>
              <a:rPr lang="ru-RU" dirty="0" smtClean="0"/>
              <a:t>	«Чайка</a:t>
            </a:r>
            <a:r>
              <a:rPr lang="ru-RU" dirty="0"/>
              <a:t>» является символом Московского художественного театра. Пьеса «Чайка» с триумфом прошла 17 декабря 1898 года на сцене этого театра. Этот успех имел огромное значение и для автора пьесы, глубоко переживающего провал «Чайки» в Петербургском Александровском театре в 1896 году, и для МХАТа. Как символ успеха, а также начала новой драмы на сером занавесе театра изображена белая птица. </a:t>
            </a:r>
          </a:p>
        </p:txBody>
      </p:sp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Содержимое 5" descr="Яро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295400" y="2057400"/>
            <a:ext cx="6799569" cy="4525963"/>
          </a:xfr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990600"/>
            <a:ext cx="8229600" cy="990600"/>
          </a:xfrm>
        </p:spPr>
        <p:txBody>
          <a:bodyPr>
            <a:normAutofit fontScale="90000"/>
          </a:bodyPr>
          <a:lstStyle/>
          <a:p>
            <a:r>
              <a:rPr lang="ru-RU" sz="4000" dirty="0"/>
              <a:t>Г</a:t>
            </a:r>
            <a:r>
              <a:rPr lang="ru-RU" sz="4000" dirty="0" smtClean="0"/>
              <a:t>ород Ярославль </a:t>
            </a:r>
            <a:br>
              <a:rPr lang="ru-RU" sz="4000" dirty="0" smtClean="0"/>
            </a:br>
            <a:r>
              <a:rPr lang="ru-RU" sz="4000" dirty="0" smtClean="0"/>
              <a:t>Здесь А.П. Чехов сел на волжский пароход, идущий до города… 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762000" y="304800"/>
            <a:ext cx="7696200" cy="6248400"/>
          </a:xfrm>
        </p:spPr>
        <p:txBody>
          <a:bodyPr>
            <a:normAutofit/>
          </a:bodyPr>
          <a:lstStyle/>
          <a:p>
            <a:pPr lvl="0"/>
            <a:r>
              <a:rPr lang="ru-RU" sz="4400" dirty="0" smtClean="0"/>
              <a:t>?</a:t>
            </a:r>
            <a:br>
              <a:rPr lang="ru-RU" sz="4400" dirty="0" smtClean="0"/>
            </a:br>
            <a:r>
              <a:rPr lang="ru-RU" sz="4400" dirty="0" smtClean="0"/>
              <a:t/>
            </a:r>
            <a:br>
              <a:rPr lang="ru-RU" sz="4400" dirty="0" smtClean="0"/>
            </a:br>
            <a:r>
              <a:rPr lang="ru-RU" dirty="0" smtClean="0"/>
              <a:t>А в каком городе родился, провел детство, отрочество, юность </a:t>
            </a:r>
            <a:br>
              <a:rPr lang="ru-RU" dirty="0" smtClean="0"/>
            </a:br>
            <a:r>
              <a:rPr lang="ru-RU" dirty="0" smtClean="0"/>
              <a:t>А.П. Чехов? </a:t>
            </a:r>
            <a:br>
              <a:rPr lang="ru-RU" dirty="0" smtClean="0"/>
            </a:br>
            <a:endParaRPr lang="ru-RU" dirty="0"/>
          </a:p>
        </p:txBody>
      </p:sp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ru-RU" dirty="0" smtClean="0"/>
              <a:t>Город Таганрог Ростовской области</a:t>
            </a:r>
            <a:endParaRPr lang="ru-RU" dirty="0"/>
          </a:p>
        </p:txBody>
      </p:sp>
      <p:pic>
        <p:nvPicPr>
          <p:cNvPr id="6" name="Содержимое 5" descr="мо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177527" y="1600200"/>
            <a:ext cx="6788945" cy="4525963"/>
          </a:xfrm>
        </p:spPr>
      </p:pic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Интересный факт</a:t>
            </a:r>
            <a:endParaRPr lang="ru-RU" dirty="0"/>
          </a:p>
        </p:txBody>
      </p:sp>
      <p:sp>
        <p:nvSpPr>
          <p:cNvPr id="2" name="Содержимое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algn="ctr">
              <a:buNone/>
            </a:pPr>
            <a:r>
              <a:rPr lang="ru-RU" dirty="0"/>
              <a:t>По словам Михаила, младшего брата писателя, А.П. Чехов «готовился к поездке осень, зиму и часть весны». Он прочёл много книг о Сахалине, составил обширную библиографию. Ещё до поездки на остров Антон Павлович написал некоторые разделы своей будущей книги.</a:t>
            </a:r>
          </a:p>
          <a:p>
            <a:endParaRPr lang="ru-RU" dirty="0"/>
          </a:p>
        </p:txBody>
      </p:sp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 smtClean="0"/>
              <a:t>Город Казань</a:t>
            </a:r>
            <a:endParaRPr lang="ru-RU" dirty="0"/>
          </a:p>
        </p:txBody>
      </p:sp>
      <p:pic>
        <p:nvPicPr>
          <p:cNvPr id="4" name="Содержимое 3" descr="КАЗ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066800" y="1524000"/>
            <a:ext cx="7286899" cy="5076539"/>
          </a:xfrm>
        </p:spPr>
      </p:pic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1524000"/>
            <a:ext cx="8229600" cy="4572000"/>
          </a:xfrm>
        </p:spPr>
        <p:txBody>
          <a:bodyPr>
            <a:normAutofit/>
          </a:bodyPr>
          <a:lstStyle/>
          <a:p>
            <a:r>
              <a:rPr lang="ru-RU" dirty="0" smtClean="0"/>
              <a:t>Из города Казани дальше путь Чехова лежал по реке Каме до города …</a:t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?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lvl="0" algn="ctr">
              <a:buNone/>
            </a:pPr>
            <a:r>
              <a:rPr lang="ru-RU" dirty="0" smtClean="0"/>
              <a:t>	Пожалуй, всем известно это чеховское изречение:</a:t>
            </a:r>
          </a:p>
          <a:p>
            <a:pPr lvl="0" algn="ctr">
              <a:buNone/>
            </a:pPr>
            <a:r>
              <a:rPr lang="ru-RU" dirty="0" smtClean="0"/>
              <a:t> «Хорошее воспитание не в том, что не прольешь соуса на скатерть, а в том, что ты не заметишь, если это сделает кто-нибудь другой». </a:t>
            </a:r>
          </a:p>
          <a:p>
            <a:pPr lvl="0" algn="ctr">
              <a:buNone/>
            </a:pPr>
            <a:r>
              <a:rPr lang="ru-RU" dirty="0" smtClean="0"/>
              <a:t>В каком произведении Чехова можно его прочитать? </a:t>
            </a:r>
          </a:p>
          <a:p>
            <a:endParaRPr lang="ru-RU" dirty="0"/>
          </a:p>
        </p:txBody>
      </p:sp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dirty="0" smtClean="0"/>
              <a:t>В рассказе «Дом с мезонином»</a:t>
            </a:r>
            <a:endParaRPr lang="ru-RU" dirty="0"/>
          </a:p>
        </p:txBody>
      </p:sp>
      <p:pic>
        <p:nvPicPr>
          <p:cNvPr id="4" name="Содержимое 3" descr="до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219200" y="1295400"/>
            <a:ext cx="6705130" cy="4525963"/>
          </a:xfrm>
        </p:spPr>
      </p:pic>
      <p:sp>
        <p:nvSpPr>
          <p:cNvPr id="5" name="Прямоугольник 4"/>
          <p:cNvSpPr/>
          <p:nvPr/>
        </p:nvSpPr>
        <p:spPr>
          <a:xfrm>
            <a:off x="457200" y="4419600"/>
            <a:ext cx="8229600" cy="21236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buNone/>
            </a:pPr>
            <a:endParaRPr lang="ru-RU" sz="2400" dirty="0" smtClean="0"/>
          </a:p>
          <a:p>
            <a:pPr lvl="0" algn="ctr">
              <a:buNone/>
            </a:pPr>
            <a:endParaRPr lang="ru-RU" sz="2400" dirty="0" smtClean="0"/>
          </a:p>
          <a:p>
            <a:pPr lvl="0" algn="ctr">
              <a:buNone/>
            </a:pPr>
            <a:endParaRPr lang="ru-RU" sz="2400" dirty="0" smtClean="0"/>
          </a:p>
          <a:p>
            <a:pPr lvl="0" algn="ctr">
              <a:buNone/>
            </a:pPr>
            <a:endParaRPr lang="ru-RU" sz="2400" dirty="0" smtClean="0"/>
          </a:p>
          <a:p>
            <a:pPr lvl="0" algn="ctr">
              <a:buNone/>
            </a:pPr>
            <a:r>
              <a:rPr lang="ru-RU" sz="3600" dirty="0" smtClean="0"/>
              <a:t>Мелихово. Музей-усадьба  А.П. Чехова</a:t>
            </a:r>
            <a:endParaRPr lang="ru-RU" sz="2800" dirty="0"/>
          </a:p>
        </p:txBody>
      </p:sp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401762"/>
          </a:xfrm>
        </p:spPr>
        <p:txBody>
          <a:bodyPr/>
          <a:lstStyle/>
          <a:p>
            <a:r>
              <a:rPr lang="ru-RU" dirty="0" smtClean="0"/>
              <a:t>Интересный факт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981200"/>
            <a:ext cx="8229600" cy="4144963"/>
          </a:xfrm>
        </p:spPr>
        <p:txBody>
          <a:bodyPr/>
          <a:lstStyle/>
          <a:p>
            <a:pPr lvl="0" algn="ctr">
              <a:buNone/>
            </a:pPr>
            <a:r>
              <a:rPr lang="ru-RU" dirty="0" smtClean="0"/>
              <a:t>	Когда </a:t>
            </a:r>
            <a:r>
              <a:rPr lang="ru-RU" dirty="0"/>
              <a:t>Чехов бывал дома, в Мелихове, он сообщал об этом условным </a:t>
            </a:r>
            <a:r>
              <a:rPr lang="ru-RU" dirty="0" smtClean="0"/>
              <a:t>знаком</a:t>
            </a:r>
            <a:r>
              <a:rPr lang="ru-RU" dirty="0"/>
              <a:t> </a:t>
            </a:r>
            <a:r>
              <a:rPr lang="ru-RU" dirty="0" smtClean="0"/>
              <a:t>–  поднимал над флигелем маленький флаг.</a:t>
            </a:r>
          </a:p>
          <a:p>
            <a:pPr lvl="0" algn="ctr">
              <a:buNone/>
            </a:pPr>
            <a:r>
              <a:rPr lang="ru-RU" dirty="0"/>
              <a:t>	</a:t>
            </a:r>
            <a:r>
              <a:rPr lang="ru-RU" dirty="0" smtClean="0"/>
              <a:t>Королева </a:t>
            </a:r>
            <a:r>
              <a:rPr lang="ru-RU" dirty="0"/>
              <a:t>Англии Елизавета </a:t>
            </a:r>
            <a:r>
              <a:rPr lang="en-US" dirty="0"/>
              <a:t>II</a:t>
            </a:r>
            <a:r>
              <a:rPr lang="ru-RU" dirty="0"/>
              <a:t> поступает точно так же, когда возвращается домой, в Букингемский дворец. </a:t>
            </a:r>
          </a:p>
          <a:p>
            <a:pPr>
              <a:buNone/>
            </a:pPr>
            <a:endParaRPr lang="ru-RU" dirty="0"/>
          </a:p>
        </p:txBody>
      </p:sp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dirty="0" smtClean="0"/>
              <a:t>Город Пермь</a:t>
            </a:r>
            <a:endParaRPr lang="ru-RU" dirty="0"/>
          </a:p>
        </p:txBody>
      </p:sp>
      <p:pic>
        <p:nvPicPr>
          <p:cNvPr id="4" name="Содержимое 3" descr="перм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951229" y="1600200"/>
            <a:ext cx="7241541" cy="4525963"/>
          </a:xfrm>
        </p:spPr>
      </p:pic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457200" y="1524000"/>
            <a:ext cx="8229600" cy="3733800"/>
          </a:xfrm>
        </p:spPr>
        <p:txBody>
          <a:bodyPr>
            <a:normAutofit/>
          </a:bodyPr>
          <a:lstStyle/>
          <a:p>
            <a:r>
              <a:rPr lang="ru-RU" dirty="0" smtClean="0"/>
              <a:t>От Перми Чехов отправился по железной дороге до …</a:t>
            </a:r>
            <a:endParaRPr lang="ru-RU" dirty="0"/>
          </a:p>
        </p:txBody>
      </p:sp>
      <p:sp>
        <p:nvSpPr>
          <p:cNvPr id="2" name="Содержимое 1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None/>
            </a:pPr>
            <a:endParaRPr lang="ru-RU" dirty="0" smtClean="0"/>
          </a:p>
          <a:p>
            <a:pPr>
              <a:buNone/>
            </a:pPr>
            <a:endParaRPr lang="ru-RU" dirty="0"/>
          </a:p>
        </p:txBody>
      </p:sp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935162"/>
          </a:xfrm>
        </p:spPr>
        <p:txBody>
          <a:bodyPr/>
          <a:lstStyle/>
          <a:p>
            <a:r>
              <a:rPr lang="ru-RU" dirty="0" smtClean="0"/>
              <a:t>?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2438400"/>
            <a:ext cx="8229600" cy="3687763"/>
          </a:xfrm>
        </p:spPr>
        <p:txBody>
          <a:bodyPr>
            <a:normAutofit/>
          </a:bodyPr>
          <a:lstStyle/>
          <a:p>
            <a:pPr lvl="0" algn="ctr">
              <a:buNone/>
            </a:pPr>
            <a:r>
              <a:rPr lang="ru-RU" dirty="0" smtClean="0"/>
              <a:t>Из какого произведения А.П. Чехова (рассказы, пьесы) следующий афоризм: </a:t>
            </a:r>
          </a:p>
          <a:p>
            <a:pPr lvl="0" algn="ctr">
              <a:buNone/>
            </a:pPr>
            <a:r>
              <a:rPr lang="ru-RU" dirty="0" smtClean="0"/>
              <a:t>«В человеке все должно быть прекрасно: и лицо, и одежда, и душа, и мысли?»</a:t>
            </a:r>
          </a:p>
          <a:p>
            <a:endParaRPr lang="ru-RU" dirty="0"/>
          </a:p>
        </p:txBody>
      </p:sp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ru-RU" dirty="0" smtClean="0"/>
              <a:t>Из пьесы «Дядя Ваня»</a:t>
            </a:r>
            <a:endParaRPr lang="ru-RU" dirty="0"/>
          </a:p>
        </p:txBody>
      </p:sp>
      <p:pic>
        <p:nvPicPr>
          <p:cNvPr id="4" name="Содержимое 3" descr="дяд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685800" y="1371209"/>
            <a:ext cx="7924800" cy="4656276"/>
          </a:xfrm>
        </p:spPr>
      </p:pic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Содержимое 3" descr="тюм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381000"/>
            <a:ext cx="9144000" cy="6099049"/>
          </a:xfr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676400"/>
          </a:xfrm>
        </p:spPr>
        <p:txBody>
          <a:bodyPr>
            <a:normAutofit/>
          </a:bodyPr>
          <a:lstStyle/>
          <a:p>
            <a:r>
              <a:rPr lang="ru-RU" dirty="0" smtClean="0"/>
              <a:t/>
            </a:r>
            <a:br>
              <a:rPr lang="ru-RU" dirty="0" smtClean="0"/>
            </a:br>
            <a:r>
              <a:rPr lang="ru-RU" sz="4900" dirty="0" smtClean="0"/>
              <a:t>Город Тюмень</a:t>
            </a:r>
            <a:endParaRPr lang="ru-RU" dirty="0"/>
          </a:p>
        </p:txBody>
      </p:sp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Содержимое 3" descr="«Конно-лошадиное странствие» Поездка через всю Россию заняла 3 месяца. Она оказалась чрезвычайно трудной для писателя, который болел туберкулёзом. Всё «конно-лошадиное странствие», как в шутку называл его А.П. Чехов, продолжалось четыре с половиной тысячи вёрст. "/>
          <p:cNvPicPr>
            <a:picLocks noGrp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475" t="13826" r="18539" b="22222"/>
          <a:stretch>
            <a:fillRect/>
          </a:stretch>
        </p:blipFill>
        <p:spPr bwMode="auto">
          <a:xfrm>
            <a:off x="381000" y="1752600"/>
            <a:ext cx="8382000" cy="4876800"/>
          </a:xfrm>
          <a:prstGeom prst="rect">
            <a:avLst/>
          </a:prstGeom>
          <a:noFill/>
          <a:ln>
            <a:noFill/>
          </a:ln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858962"/>
          </a:xfrm>
        </p:spPr>
        <p:txBody>
          <a:bodyPr>
            <a:noAutofit/>
          </a:bodyPr>
          <a:lstStyle/>
          <a:p>
            <a:r>
              <a:rPr lang="ru-RU" sz="3600" dirty="0" smtClean="0"/>
              <a:t>От Тюмени по «бесконечной косухе» - в тарантасе через всю Сибирь! </a:t>
            </a:r>
            <a:br>
              <a:rPr lang="ru-RU" sz="3600" dirty="0" smtClean="0"/>
            </a:br>
            <a:endParaRPr lang="ru-RU" sz="3600" dirty="0"/>
          </a:p>
        </p:txBody>
      </p:sp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5897562"/>
          </a:xfrm>
        </p:spPr>
        <p:txBody>
          <a:bodyPr>
            <a:normAutofit/>
          </a:bodyPr>
          <a:lstStyle/>
          <a:p>
            <a:r>
              <a:rPr lang="ru-RU" sz="4000" b="1" dirty="0" smtClean="0"/>
              <a:t>Первый этап</a:t>
            </a:r>
            <a:r>
              <a:rPr lang="ru-RU" sz="4000" dirty="0" smtClean="0"/>
              <a:t> – от Тюмени 1500 верст, страшенный холодище днем и ночью, полушубок, валенки, ветры и отчаяние (не на жизнь, а на смерть), война с разливами рек и прочее до города… 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2011362"/>
          </a:xfrm>
        </p:spPr>
        <p:txBody>
          <a:bodyPr>
            <a:normAutofit/>
          </a:bodyPr>
          <a:lstStyle/>
          <a:p>
            <a:r>
              <a:rPr lang="ru-RU" dirty="0" smtClean="0"/>
              <a:t>?</a:t>
            </a:r>
            <a:br>
              <a:rPr lang="ru-RU" dirty="0" smtClean="0"/>
            </a:br>
            <a:endParaRPr lang="ru-RU" dirty="0"/>
          </a:p>
        </p:txBody>
      </p:sp>
      <p:sp>
        <p:nvSpPr>
          <p:cNvPr id="2" name="Содержимое 1"/>
          <p:cNvSpPr>
            <a:spLocks noGrp="1"/>
          </p:cNvSpPr>
          <p:nvPr>
            <p:ph idx="1"/>
          </p:nvPr>
        </p:nvSpPr>
        <p:spPr>
          <a:xfrm>
            <a:off x="457200" y="1676400"/>
            <a:ext cx="8229600" cy="5181600"/>
          </a:xfrm>
        </p:spPr>
        <p:txBody>
          <a:bodyPr>
            <a:normAutofit/>
          </a:bodyPr>
          <a:lstStyle/>
          <a:p>
            <a:pPr lvl="0" algn="ctr">
              <a:buNone/>
            </a:pPr>
            <a:r>
              <a:rPr lang="ru-RU" dirty="0" smtClean="0"/>
              <a:t>	</a:t>
            </a:r>
            <a:r>
              <a:rPr lang="ru-RU" dirty="0"/>
              <a:t> «Я ни одного человека не люблю так, как его» - говорил Чехов об этом великом русском писателе. Тот платил Чехову взаимностью, но однажды доверительно прошептал ему на ухо: «А все-таки пьес ваших я терпеть не могу. Шекспир скверно писал, а вы еще хуже». Кто же дал такую оценку Чехову-драматургу? </a:t>
            </a:r>
          </a:p>
          <a:p>
            <a:pPr algn="ctr">
              <a:buNone/>
            </a:pPr>
            <a:endParaRPr lang="ru-RU" dirty="0"/>
          </a:p>
        </p:txBody>
      </p:sp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457200" y="457200"/>
            <a:ext cx="8229600" cy="1447800"/>
          </a:xfrm>
        </p:spPr>
        <p:txBody>
          <a:bodyPr>
            <a:normAutofit fontScale="90000"/>
          </a:bodyPr>
          <a:lstStyle/>
          <a:p>
            <a:r>
              <a:rPr lang="ru-RU" dirty="0" smtClean="0"/>
              <a:t>Нелестную оценку пьесам Чехова дал Л.Н. Толстой.</a:t>
            </a:r>
            <a:br>
              <a:rPr lang="ru-RU" dirty="0" smtClean="0"/>
            </a:br>
            <a:endParaRPr lang="ru-RU" dirty="0"/>
          </a:p>
        </p:txBody>
      </p:sp>
      <p:pic>
        <p:nvPicPr>
          <p:cNvPr id="6" name="Содержимое 5" descr="тол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185993" y="1600200"/>
            <a:ext cx="6772014" cy="4525963"/>
          </a:xfrm>
        </p:spPr>
      </p:pic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2468562"/>
          </a:xfrm>
        </p:spPr>
        <p:txBody>
          <a:bodyPr>
            <a:normAutofit fontScale="90000"/>
          </a:bodyPr>
          <a:lstStyle/>
          <a:p>
            <a:r>
              <a:rPr lang="ru-RU" b="1" dirty="0"/>
              <a:t>Второй этап</a:t>
            </a:r>
            <a:r>
              <a:rPr lang="ru-RU" dirty="0"/>
              <a:t> от Томска 500 верст невылазная грязь, в которой, как вспоминал Чехов, он купался, как мухи в густом варенье, и был очень рад, попав в город …</a:t>
            </a:r>
          </a:p>
        </p:txBody>
      </p:sp>
      <p:pic>
        <p:nvPicPr>
          <p:cNvPr id="4" name="Содержимое 3" descr="томс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676400" y="2971800"/>
            <a:ext cx="5704702" cy="3678668"/>
          </a:xfrm>
        </p:spPr>
      </p:pic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?</a:t>
            </a:r>
          </a:p>
        </p:txBody>
      </p:sp>
      <p:sp>
        <p:nvSpPr>
          <p:cNvPr id="2" name="Содержимое 1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lvl="0" algn="ctr">
              <a:buNone/>
            </a:pPr>
            <a:r>
              <a:rPr lang="ru-RU" dirty="0" smtClean="0"/>
              <a:t>    Прочитав </a:t>
            </a:r>
            <a:r>
              <a:rPr lang="ru-RU" dirty="0"/>
              <a:t>рассказ «Попрыгунья», этот художник, считавший Чехова своим лучшим другом, так вспылил, что даже хотел вызвать А.П. на дуэль. В сюжете этого рассказа он нашел обидные намеки на себя, свою ученицу Софью Кувшинникову и на ее мужа, врача Дмитрия Кувшинникова. О каком великом художнике, внешне похожем на Чехова, идет речь?  </a:t>
            </a:r>
          </a:p>
          <a:p>
            <a:endParaRPr lang="ru-RU" dirty="0"/>
          </a:p>
        </p:txBody>
      </p:sp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Содержимое 3" descr="300196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457200" y="533400"/>
            <a:ext cx="4191000" cy="5721502"/>
          </a:xfrm>
        </p:spPr>
      </p:pic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3962400" y="1295400"/>
            <a:ext cx="4953000" cy="5181600"/>
          </a:xfrm>
        </p:spPr>
        <p:txBody>
          <a:bodyPr>
            <a:normAutofit fontScale="90000"/>
          </a:bodyPr>
          <a:lstStyle/>
          <a:p>
            <a:pPr algn="r"/>
            <a:r>
              <a:rPr lang="ru-RU" dirty="0" smtClean="0"/>
              <a:t>В рассказе </a:t>
            </a:r>
            <a:br>
              <a:rPr lang="ru-RU" dirty="0" smtClean="0"/>
            </a:br>
            <a:r>
              <a:rPr lang="ru-RU" dirty="0" smtClean="0"/>
              <a:t>«Попрыгунья» обидные </a:t>
            </a:r>
            <a:br>
              <a:rPr lang="ru-RU" dirty="0" smtClean="0"/>
            </a:br>
            <a:r>
              <a:rPr lang="ru-RU" dirty="0" smtClean="0"/>
              <a:t>намеки на себя </a:t>
            </a:r>
            <a:br>
              <a:rPr lang="ru-RU" dirty="0" smtClean="0"/>
            </a:br>
            <a:r>
              <a:rPr lang="ru-RU" dirty="0" smtClean="0"/>
              <a:t>нашел друг</a:t>
            </a:r>
            <a:br>
              <a:rPr lang="ru-RU" dirty="0" smtClean="0"/>
            </a:br>
            <a:r>
              <a:rPr lang="ru-RU" dirty="0" smtClean="0"/>
              <a:t> Чехова И. Левитан</a:t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sz="2700" dirty="0" smtClean="0"/>
              <a:t>Портрет писателя </a:t>
            </a:r>
            <a:br>
              <a:rPr lang="ru-RU" sz="2700" dirty="0" smtClean="0"/>
            </a:br>
            <a:r>
              <a:rPr lang="ru-RU" sz="2700" dirty="0" smtClean="0"/>
              <a:t>А. Чехова.</a:t>
            </a:r>
            <a:br>
              <a:rPr lang="ru-RU" sz="2700" dirty="0" smtClean="0"/>
            </a:br>
            <a:r>
              <a:rPr lang="ru-RU" sz="2700" dirty="0" smtClean="0"/>
              <a:t>Этюд</a:t>
            </a:r>
            <a:br>
              <a:rPr lang="ru-RU" sz="2700" dirty="0" smtClean="0"/>
            </a:br>
            <a:r>
              <a:rPr lang="ru-RU" sz="2700" dirty="0" smtClean="0"/>
              <a:t>Исаак Ильич Левитан</a:t>
            </a:r>
            <a:br>
              <a:rPr lang="ru-RU" sz="2700" dirty="0" smtClean="0"/>
            </a:br>
            <a:r>
              <a:rPr lang="ru-RU" sz="2700" dirty="0" smtClean="0"/>
              <a:t>1886</a:t>
            </a:r>
            <a:r>
              <a:rPr lang="ru-RU" sz="2700" dirty="0"/>
              <a:t>, 41×31 см</a:t>
            </a:r>
            <a:r>
              <a:rPr lang="ru-RU" dirty="0"/>
              <a:t/>
            </a:r>
            <a:br>
              <a:rPr lang="ru-RU" dirty="0"/>
            </a:b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Интересный факт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algn="ctr">
              <a:buNone/>
            </a:pPr>
            <a:r>
              <a:rPr lang="ru-RU" dirty="0" smtClean="0"/>
              <a:t>	Поездка через всю Россию заняла 3 месяца. Она оказалась чрезвычайно трудной для писателя, который болел туберкулёзом. </a:t>
            </a:r>
          </a:p>
          <a:p>
            <a:pPr lvl="0" algn="ctr">
              <a:buNone/>
            </a:pPr>
            <a:r>
              <a:rPr lang="ru-RU" dirty="0" smtClean="0"/>
              <a:t>Всё «конно-лошадиное странствие», </a:t>
            </a:r>
          </a:p>
          <a:p>
            <a:pPr lvl="0" algn="ctr">
              <a:buNone/>
            </a:pPr>
            <a:r>
              <a:rPr lang="ru-RU" dirty="0" smtClean="0"/>
              <a:t>как в шутку называл его А. П. Чехов, продолжалось четыре с половиной</a:t>
            </a:r>
          </a:p>
          <a:p>
            <a:pPr lvl="0" algn="ctr">
              <a:buNone/>
            </a:pPr>
            <a:r>
              <a:rPr lang="ru-RU" dirty="0" smtClean="0"/>
              <a:t> тысячи вёрст.</a:t>
            </a:r>
          </a:p>
          <a:p>
            <a:pPr>
              <a:buNone/>
            </a:pPr>
            <a:endParaRPr lang="ru-RU" dirty="0"/>
          </a:p>
        </p:txBody>
      </p:sp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Г</a:t>
            </a:r>
            <a:r>
              <a:rPr lang="ru-RU" dirty="0" smtClean="0"/>
              <a:t>ород Красноярск</a:t>
            </a:r>
            <a:endParaRPr lang="ru-RU" dirty="0"/>
          </a:p>
        </p:txBody>
      </p:sp>
      <p:pic>
        <p:nvPicPr>
          <p:cNvPr id="4" name="Содержимое 3" descr="кр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066800" y="1295400"/>
            <a:ext cx="7132108" cy="5349081"/>
          </a:xfrm>
        </p:spPr>
      </p:pic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2087562"/>
          </a:xfrm>
        </p:spPr>
        <p:txBody>
          <a:bodyPr>
            <a:normAutofit/>
          </a:bodyPr>
          <a:lstStyle/>
          <a:p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pic>
        <p:nvPicPr>
          <p:cNvPr id="4" name="Содержимое 3" descr="«Красноярск – красивый город…» «Красноярск – красивый город… Улицы чистые, мощёные, дома каменные, большие, церкви изящные». (А.П. Чехов – М.П. Чехову. 25 мая 1890 г., Красноярск ) "/>
          <p:cNvPicPr>
            <a:picLocks noGrp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469" t="13611" r="18750" b="15833"/>
          <a:stretch>
            <a:fillRect/>
          </a:stretch>
        </p:blipFill>
        <p:spPr bwMode="auto">
          <a:xfrm>
            <a:off x="0" y="1905000"/>
            <a:ext cx="9144000" cy="4952999"/>
          </a:xfrm>
          <a:prstGeom prst="rect">
            <a:avLst/>
          </a:prstGeom>
          <a:noFill/>
          <a:ln>
            <a:noFill/>
          </a:ln>
        </p:spPr>
      </p:pic>
      <p:sp>
        <p:nvSpPr>
          <p:cNvPr id="6" name="Прямоугольник 5"/>
          <p:cNvSpPr/>
          <p:nvPr/>
        </p:nvSpPr>
        <p:spPr>
          <a:xfrm>
            <a:off x="0" y="0"/>
            <a:ext cx="9144000" cy="227754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200" dirty="0" smtClean="0"/>
              <a:t>«Красноярск – красивый город… Улицы чистые, мощёные, дома каменные, большие, церкви изящные».</a:t>
            </a:r>
          </a:p>
          <a:p>
            <a:pPr algn="ctr"/>
            <a:r>
              <a:rPr lang="ru-RU" sz="2800" dirty="0" smtClean="0"/>
              <a:t>(А.П. Чехов – М.П. Чехову. 25 мая 1890 г., Красноярск )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457200" y="533400"/>
            <a:ext cx="8229600" cy="1524000"/>
          </a:xfrm>
        </p:spPr>
        <p:txBody>
          <a:bodyPr>
            <a:normAutofit/>
          </a:bodyPr>
          <a:lstStyle/>
          <a:p>
            <a:r>
              <a:rPr lang="ru-RU" b="1" dirty="0" smtClean="0"/>
              <a:t>Интересные факт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sp>
        <p:nvSpPr>
          <p:cNvPr id="2" name="Содержимое 1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lvl="0" algn="ctr">
              <a:buNone/>
            </a:pPr>
            <a:r>
              <a:rPr lang="ru-RU" dirty="0"/>
              <a:t>Несмотря на трудности пути, Антон Павлович чувствует прилив сил, бодрое настроение охватывает его. Позже он напишет в очерках «Из Сибири»: «На Енисее жизнь началась стоном, а кончится удалью, какая нам во сне не снилась. На этом берегу -Красноярск…, на том – горы, напоминавшие мне о Кавказе, такие же дымчатые, мечтательные».</a:t>
            </a:r>
          </a:p>
          <a:p>
            <a:endParaRPr lang="ru-RU" dirty="0"/>
          </a:p>
        </p:txBody>
      </p:sp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5135562"/>
          </a:xfrm>
        </p:spPr>
        <p:txBody>
          <a:bodyPr>
            <a:normAutofit/>
          </a:bodyPr>
          <a:lstStyle/>
          <a:p>
            <a:r>
              <a:rPr lang="ru-RU" b="1" dirty="0" smtClean="0"/>
              <a:t/>
            </a:r>
            <a:br>
              <a:rPr lang="ru-RU" b="1" dirty="0" smtClean="0"/>
            </a:br>
            <a:r>
              <a:rPr lang="ru-RU" b="1" dirty="0" smtClean="0"/>
              <a:t>Третий этап</a:t>
            </a:r>
            <a:r>
              <a:rPr lang="ru-RU" dirty="0" smtClean="0"/>
              <a:t> – от Красноярска 1566 верст, жара, дым от лесных пожаров и пыль до города …</a:t>
            </a:r>
            <a:br>
              <a:rPr lang="ru-RU" dirty="0" smtClean="0"/>
            </a:br>
            <a:endParaRPr lang="ru-RU" dirty="0"/>
          </a:p>
        </p:txBody>
      </p:sp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935162"/>
          </a:xfrm>
        </p:spPr>
        <p:txBody>
          <a:bodyPr/>
          <a:lstStyle/>
          <a:p>
            <a:r>
              <a:rPr lang="ru-RU" dirty="0" smtClean="0"/>
              <a:t>?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2133600"/>
            <a:ext cx="8229600" cy="3992563"/>
          </a:xfrm>
        </p:spPr>
        <p:txBody>
          <a:bodyPr>
            <a:normAutofit/>
          </a:bodyPr>
          <a:lstStyle/>
          <a:p>
            <a:pPr lvl="0" algn="ctr">
              <a:buNone/>
            </a:pPr>
            <a:r>
              <a:rPr lang="ru-RU" dirty="0" smtClean="0"/>
              <a:t>	Антон Чехов называл литературу своей «любовницей». А кого или что он называл «законной» женой?</a:t>
            </a:r>
          </a:p>
          <a:p>
            <a:endParaRPr lang="ru-RU" dirty="0"/>
          </a:p>
        </p:txBody>
      </p:sp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096962"/>
          </a:xfrm>
        </p:spPr>
        <p:txBody>
          <a:bodyPr>
            <a:normAutofit/>
          </a:bodyPr>
          <a:lstStyle/>
          <a:p>
            <a:pPr algn="ctr"/>
            <a:r>
              <a:rPr lang="ru-RU" dirty="0" smtClean="0"/>
              <a:t> Медицину</a:t>
            </a:r>
            <a:endParaRPr lang="ru-RU" dirty="0"/>
          </a:p>
        </p:txBody>
      </p:sp>
      <p:pic>
        <p:nvPicPr>
          <p:cNvPr id="6" name="Содержимое 5" descr="врач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817131" y="1600200"/>
            <a:ext cx="3509738" cy="4525963"/>
          </a:xfrm>
        </p:spPr>
      </p:pic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Интересный факт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>
              <a:buNone/>
            </a:pPr>
            <a:r>
              <a:rPr lang="ru-RU" dirty="0" smtClean="0"/>
              <a:t>	Долгие </a:t>
            </a:r>
            <a:r>
              <a:rPr lang="ru-RU" dirty="0"/>
              <a:t>годы Антон Павлович подписывал свои произведения псевдонимами, считая, что его фамилия принадлежит медицине, а «связь с литературой» рано или поздно закончится. </a:t>
            </a:r>
            <a:r>
              <a:rPr lang="ru-RU" dirty="0" smtClean="0"/>
              <a:t>Человек </a:t>
            </a:r>
            <a:r>
              <a:rPr lang="ru-RU" dirty="0"/>
              <a:t>без селезенки – самый известный его псевдоним, которым Чехов подписал больше 100 своих </a:t>
            </a:r>
            <a:r>
              <a:rPr lang="ru-RU" dirty="0" smtClean="0"/>
              <a:t>произведений</a:t>
            </a:r>
            <a:r>
              <a:rPr lang="ru-RU" dirty="0"/>
              <a:t>.</a:t>
            </a:r>
          </a:p>
          <a:p>
            <a:endParaRPr lang="ru-RU" dirty="0"/>
          </a:p>
        </p:txBody>
      </p:sp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Город Иркутск. Байкал</a:t>
            </a:r>
            <a:endParaRPr lang="ru-RU" dirty="0"/>
          </a:p>
        </p:txBody>
      </p:sp>
      <p:pic>
        <p:nvPicPr>
          <p:cNvPr id="4" name="Содержимое 3" descr="кр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180611" y="1600200"/>
            <a:ext cx="6782778" cy="4525963"/>
          </a:xfrm>
        </p:spPr>
      </p:pic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Озеро Байкал</a:t>
            </a:r>
            <a:endParaRPr lang="ru-RU" dirty="0"/>
          </a:p>
        </p:txBody>
      </p:sp>
      <p:pic>
        <p:nvPicPr>
          <p:cNvPr id="4" name="Содержимое 3" descr="ба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177527" y="1600200"/>
            <a:ext cx="6788945" cy="4525963"/>
          </a:xfrm>
        </p:spPr>
      </p:pic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219200"/>
            <a:ext cx="8229600" cy="4906963"/>
          </a:xfrm>
        </p:spPr>
        <p:txBody>
          <a:bodyPr/>
          <a:lstStyle/>
          <a:p>
            <a:pPr algn="ctr">
              <a:buNone/>
            </a:pPr>
            <a:r>
              <a:rPr lang="ru-RU" dirty="0" smtClean="0"/>
              <a:t>«Я переплыл Байкал и проехал Забайкалье. Байкал удивителен, и недаром сибиряки величают его не озером, а морем. Вода прозрачна необыкновенно. Прожил я на берегу Байкала двое суток». </a:t>
            </a:r>
          </a:p>
          <a:p>
            <a:pPr algn="ctr">
              <a:buNone/>
            </a:pPr>
            <a:r>
              <a:rPr lang="ru-RU" dirty="0" smtClean="0"/>
              <a:t>(20 июня 1890 г.)</a:t>
            </a:r>
          </a:p>
          <a:p>
            <a:endParaRPr lang="ru-RU" dirty="0"/>
          </a:p>
        </p:txBody>
      </p:sp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114800" y="533400"/>
            <a:ext cx="4572000" cy="5867400"/>
          </a:xfrm>
        </p:spPr>
        <p:txBody>
          <a:bodyPr>
            <a:normAutofit fontScale="90000"/>
          </a:bodyPr>
          <a:lstStyle/>
          <a:p>
            <a:pPr lvl="0"/>
            <a:r>
              <a:rPr lang="ru-RU" dirty="0"/>
              <a:t>Путь А.П. Чехова через Сибирь занял 82 дня, за которые писатель создал 9 очерков, объединённых общим названием «Из Сибири»</a:t>
            </a:r>
            <a:br>
              <a:rPr lang="ru-RU" dirty="0"/>
            </a:br>
            <a:endParaRPr lang="ru-RU" dirty="0"/>
          </a:p>
        </p:txBody>
      </p:sp>
      <p:pic>
        <p:nvPicPr>
          <p:cNvPr id="4" name="Содержимое 3" descr="Писатель - гуманист Произведение «Остров Сахалин» пронизано единой гуманистической мыслью – об униженном человеке, изуродованном условиями жизни, произволом, господствующим в России. "/>
          <p:cNvPicPr>
            <a:picLocks noGrp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125" t="15000" r="49531" b="4167"/>
          <a:stretch>
            <a:fillRect/>
          </a:stretch>
        </p:blipFill>
        <p:spPr bwMode="auto">
          <a:xfrm>
            <a:off x="457200" y="838200"/>
            <a:ext cx="3505200" cy="52578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2133600"/>
            <a:ext cx="8229600" cy="3992563"/>
          </a:xfrm>
        </p:spPr>
        <p:txBody>
          <a:bodyPr>
            <a:normAutofit/>
          </a:bodyPr>
          <a:lstStyle/>
          <a:p>
            <a:pPr algn="ctr">
              <a:buNone/>
            </a:pPr>
            <a:r>
              <a:rPr lang="ru-RU" sz="3600" dirty="0"/>
              <a:t>От Иркутска на пароходе через Байкал, а затем снова на лошадях до города…</a:t>
            </a:r>
            <a:endParaRPr lang="ru-RU" sz="3600" dirty="0" smtClean="0"/>
          </a:p>
          <a:p>
            <a:endParaRPr lang="ru-RU" sz="3600" dirty="0"/>
          </a:p>
        </p:txBody>
      </p:sp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2316162"/>
          </a:xfrm>
        </p:spPr>
        <p:txBody>
          <a:bodyPr/>
          <a:lstStyle/>
          <a:p>
            <a:r>
              <a:rPr lang="ru-RU" dirty="0" smtClean="0"/>
              <a:t>?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2514600"/>
            <a:ext cx="8229600" cy="3611563"/>
          </a:xfrm>
        </p:spPr>
        <p:txBody>
          <a:bodyPr/>
          <a:lstStyle/>
          <a:p>
            <a:pPr algn="ctr">
              <a:buNone/>
            </a:pPr>
            <a:r>
              <a:rPr lang="ru-RU" dirty="0"/>
              <a:t>Персонажем какого рассказа Чехова является полицейский Очумелов? </a:t>
            </a:r>
          </a:p>
        </p:txBody>
      </p:sp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630362"/>
          </a:xfrm>
        </p:spPr>
        <p:txBody>
          <a:bodyPr>
            <a:normAutofit/>
          </a:bodyPr>
          <a:lstStyle/>
          <a:p>
            <a:r>
              <a:rPr lang="ru-RU" dirty="0" smtClean="0"/>
              <a:t>Рассказ «Хамелеон»</a:t>
            </a:r>
            <a:br>
              <a:rPr lang="ru-RU" dirty="0" smtClean="0"/>
            </a:br>
            <a:endParaRPr lang="ru-RU" dirty="0"/>
          </a:p>
        </p:txBody>
      </p:sp>
      <p:pic>
        <p:nvPicPr>
          <p:cNvPr id="4" name="Содержимое 3" descr="х.jpg"/>
          <p:cNvPicPr>
            <a:picLocks noGrp="1" noChangeAspect="1"/>
          </p:cNvPicPr>
          <p:nvPr>
            <p:ph idx="1"/>
          </p:nvPr>
        </p:nvPicPr>
        <p:blipFill>
          <a:blip r:embed="rId2"/>
          <a:srcRect l="5408" r="6581" b="5717"/>
          <a:stretch>
            <a:fillRect/>
          </a:stretch>
        </p:blipFill>
        <p:spPr>
          <a:xfrm>
            <a:off x="1066800" y="1219200"/>
            <a:ext cx="7239000" cy="5405120"/>
          </a:xfrm>
        </p:spPr>
      </p:pic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Город Сретенск</a:t>
            </a:r>
            <a:endParaRPr lang="ru-RU" dirty="0"/>
          </a:p>
        </p:txBody>
      </p:sp>
      <p:pic>
        <p:nvPicPr>
          <p:cNvPr id="4" name="Содержимое 3" descr="срет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147613" y="1600200"/>
            <a:ext cx="6848774" cy="4525963"/>
          </a:xfrm>
        </p:spPr>
      </p:pic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2209800"/>
            <a:ext cx="8229600" cy="3916363"/>
          </a:xfrm>
        </p:spPr>
        <p:txBody>
          <a:bodyPr>
            <a:normAutofit/>
          </a:bodyPr>
          <a:lstStyle/>
          <a:p>
            <a:pPr algn="ctr">
              <a:buNone/>
            </a:pPr>
            <a:r>
              <a:rPr lang="ru-RU" sz="4000" dirty="0" smtClean="0"/>
              <a:t>От Сретенска пароходом  </a:t>
            </a:r>
          </a:p>
          <a:p>
            <a:pPr algn="ctr">
              <a:buNone/>
            </a:pPr>
            <a:r>
              <a:rPr lang="ru-RU" sz="4000" dirty="0" smtClean="0"/>
              <a:t>по Амуру до города… </a:t>
            </a:r>
          </a:p>
          <a:p>
            <a:endParaRPr lang="ru-RU" sz="4000" dirty="0"/>
          </a:p>
        </p:txBody>
      </p:sp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2087562"/>
          </a:xfrm>
        </p:spPr>
        <p:txBody>
          <a:bodyPr/>
          <a:lstStyle/>
          <a:p>
            <a:r>
              <a:rPr lang="ru-RU" dirty="0" smtClean="0"/>
              <a:t>?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2438400"/>
            <a:ext cx="8229600" cy="3687763"/>
          </a:xfrm>
        </p:spPr>
        <p:txBody>
          <a:bodyPr/>
          <a:lstStyle/>
          <a:p>
            <a:pPr algn="ctr">
              <a:buNone/>
            </a:pPr>
            <a:r>
              <a:rPr lang="ru-RU" dirty="0"/>
              <a:t>Какая русская актриса была первой исполнительницей роли Раневской в пьесе «Вишневый сад»? </a:t>
            </a:r>
            <a:endParaRPr lang="ru-RU" dirty="0" smtClean="0"/>
          </a:p>
          <a:p>
            <a:endParaRPr lang="ru-RU" dirty="0"/>
          </a:p>
        </p:txBody>
      </p:sp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2087562"/>
          </a:xfrm>
        </p:spPr>
        <p:txBody>
          <a:bodyPr>
            <a:normAutofit fontScale="90000"/>
          </a:bodyPr>
          <a:lstStyle/>
          <a:p>
            <a:r>
              <a:rPr lang="ru-RU" dirty="0" smtClean="0"/>
              <a:t>Ольга Леонардовна Книппер</a:t>
            </a:r>
            <a:br>
              <a:rPr lang="ru-RU" dirty="0" smtClean="0"/>
            </a:br>
            <a:r>
              <a:rPr lang="ru-RU" dirty="0" smtClean="0"/>
              <a:t> – жена А.П. Чехова</a:t>
            </a:r>
            <a:br>
              <a:rPr lang="ru-RU" dirty="0" smtClean="0"/>
            </a:br>
            <a:endParaRPr lang="ru-RU" dirty="0"/>
          </a:p>
        </p:txBody>
      </p:sp>
      <p:pic>
        <p:nvPicPr>
          <p:cNvPr id="4" name="Содержимое 3" descr="е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219200" y="1600200"/>
            <a:ext cx="6751108" cy="5063331"/>
          </a:xfrm>
        </p:spPr>
      </p:pic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Город Николаевск-на-Амуре</a:t>
            </a:r>
            <a:endParaRPr lang="ru-RU" dirty="0"/>
          </a:p>
        </p:txBody>
      </p:sp>
      <p:pic>
        <p:nvPicPr>
          <p:cNvPr id="4" name="Содержимое 3" descr="ник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295400" y="1524000"/>
            <a:ext cx="6751108" cy="5063331"/>
          </a:xfrm>
        </p:spPr>
      </p:pic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1143000"/>
            <a:ext cx="8229600" cy="4114800"/>
          </a:xfrm>
        </p:spPr>
        <p:txBody>
          <a:bodyPr>
            <a:normAutofit/>
          </a:bodyPr>
          <a:lstStyle/>
          <a:p>
            <a:r>
              <a:rPr lang="ru-RU" dirty="0" smtClean="0"/>
              <a:t>От Николаевска пароходом через Татарский пролив на о.Сахалин. Прибыл в … </a:t>
            </a:r>
            <a:endParaRPr lang="ru-RU" dirty="0"/>
          </a:p>
        </p:txBody>
      </p:sp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782762"/>
          </a:xfrm>
        </p:spPr>
        <p:txBody>
          <a:bodyPr/>
          <a:lstStyle/>
          <a:p>
            <a:r>
              <a:rPr lang="ru-RU" dirty="0" smtClean="0"/>
              <a:t>?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981200"/>
            <a:ext cx="8229600" cy="4144963"/>
          </a:xfrm>
        </p:spPr>
        <p:txBody>
          <a:bodyPr/>
          <a:lstStyle/>
          <a:p>
            <a:pPr algn="ctr">
              <a:buNone/>
            </a:pPr>
            <a:r>
              <a:rPr lang="ru-RU" dirty="0" smtClean="0"/>
              <a:t>	Этот </a:t>
            </a:r>
            <a:r>
              <a:rPr lang="ru-RU" dirty="0"/>
              <a:t>композитор, по его же собственным словам, был страстным почитателем таланта Чехова. Именно ему писатель посвятил четвертый сборник  рассказов «Хмурые люди». О ком идет речь? </a:t>
            </a:r>
          </a:p>
        </p:txBody>
      </p:sp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782762"/>
          </a:xfrm>
        </p:spPr>
        <p:txBody>
          <a:bodyPr>
            <a:normAutofit fontScale="90000"/>
          </a:bodyPr>
          <a:lstStyle/>
          <a:p>
            <a:r>
              <a:rPr lang="ru-RU" dirty="0" smtClean="0"/>
              <a:t>Сборник  рассказов «Хмурые люди» Чехов посвятил П.И. Чайковскому</a:t>
            </a:r>
            <a:br>
              <a:rPr lang="ru-RU" dirty="0" smtClean="0"/>
            </a:br>
            <a:endParaRPr lang="ru-RU" dirty="0"/>
          </a:p>
        </p:txBody>
      </p:sp>
      <p:pic>
        <p:nvPicPr>
          <p:cNvPr id="4" name="Содержимое 3" descr="чай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951229" y="1600200"/>
            <a:ext cx="7241541" cy="4525963"/>
          </a:xfrm>
        </p:spPr>
      </p:pic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Содержимое 3" descr="Пост Александровск (о. Сахалин) На остров Сахалин Чехов прибыл 11 (23) июня 1890 года. Он высадился у поста Александровск. Администрация острова запретила писателю общаться с политическими заключёнными, но он нарушил этот запрет. "/>
          <p:cNvPicPr>
            <a:picLocks noGrp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938" t="14354" r="18281" b="20278"/>
          <a:stretch>
            <a:fillRect/>
          </a:stretch>
        </p:blipFill>
        <p:spPr bwMode="auto">
          <a:xfrm>
            <a:off x="0" y="1981200"/>
            <a:ext cx="9144000" cy="4876800"/>
          </a:xfrm>
          <a:prstGeom prst="rect">
            <a:avLst/>
          </a:prstGeom>
          <a:noFill/>
          <a:ln>
            <a:noFill/>
          </a:ln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2286000"/>
          </a:xfrm>
        </p:spPr>
        <p:txBody>
          <a:bodyPr>
            <a:noAutofit/>
          </a:bodyPr>
          <a:lstStyle/>
          <a:p>
            <a:r>
              <a:rPr lang="ru-RU" sz="3600" dirty="0"/>
              <a:t>На остров Сахалин Чехов прибыл </a:t>
            </a:r>
            <a:r>
              <a:rPr lang="ru-RU" sz="3600" dirty="0" smtClean="0"/>
              <a:t>               11 </a:t>
            </a:r>
            <a:r>
              <a:rPr lang="ru-RU" sz="3600" dirty="0"/>
              <a:t>(23) июня 1890 года. </a:t>
            </a:r>
            <a:r>
              <a:rPr lang="ru-RU" sz="3600" dirty="0" smtClean="0"/>
              <a:t>                                          Он </a:t>
            </a:r>
            <a:r>
              <a:rPr lang="ru-RU" sz="3600" dirty="0"/>
              <a:t>высадился у поста Александровск. </a:t>
            </a:r>
          </a:p>
        </p:txBody>
      </p:sp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2316162"/>
          </a:xfrm>
        </p:spPr>
        <p:txBody>
          <a:bodyPr/>
          <a:lstStyle/>
          <a:p>
            <a:r>
              <a:rPr lang="ru-RU" dirty="0" smtClean="0"/>
              <a:t>?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2362200"/>
            <a:ext cx="8229600" cy="3763963"/>
          </a:xfrm>
        </p:spPr>
        <p:txBody>
          <a:bodyPr/>
          <a:lstStyle/>
          <a:p>
            <a:pPr algn="ctr">
              <a:buNone/>
            </a:pPr>
            <a:r>
              <a:rPr lang="ru-RU" sz="4400" dirty="0" smtClean="0"/>
              <a:t>Назовите прежнее название Южно-Сахалинска</a:t>
            </a:r>
          </a:p>
          <a:p>
            <a:endParaRPr lang="ru-RU" dirty="0"/>
          </a:p>
        </p:txBody>
      </p:sp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458200" cy="1143000"/>
          </a:xfrm>
        </p:spPr>
        <p:txBody>
          <a:bodyPr>
            <a:normAutofit fontScale="90000"/>
          </a:bodyPr>
          <a:lstStyle/>
          <a:p>
            <a:r>
              <a:rPr lang="ru-RU" dirty="0" smtClean="0"/>
              <a:t>Прежнее название                                    г. Южно-Сахалинска - Владимировка</a:t>
            </a:r>
            <a:endParaRPr lang="ru-RU" dirty="0"/>
          </a:p>
        </p:txBody>
      </p:sp>
      <p:pic>
        <p:nvPicPr>
          <p:cNvPr id="4" name="Содержимое 3" descr="ю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533400" y="1600200"/>
            <a:ext cx="8305799" cy="4955381"/>
          </a:xfrm>
        </p:spPr>
      </p:pic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Содержимое 3" descr="Остров Сахалин – огромная каторжная тюрьма Прибывших на остров Сахалин каторжников заковывают в кандалы "/>
          <p:cNvPicPr>
            <a:picLocks noGrp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656" t="21389" r="13906" b="12222"/>
          <a:stretch>
            <a:fillRect/>
          </a:stretch>
        </p:blipFill>
        <p:spPr bwMode="auto">
          <a:xfrm>
            <a:off x="228600" y="1905000"/>
            <a:ext cx="8686800" cy="3505200"/>
          </a:xfrm>
          <a:prstGeom prst="rect">
            <a:avLst/>
          </a:prstGeom>
          <a:noFill/>
          <a:ln>
            <a:noFill/>
          </a:ln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6202362"/>
          </a:xfrm>
        </p:spPr>
        <p:txBody>
          <a:bodyPr>
            <a:noAutofit/>
          </a:bodyPr>
          <a:lstStyle/>
          <a:p>
            <a:r>
              <a:rPr lang="ru-RU" sz="3200" dirty="0" smtClean="0"/>
              <a:t/>
            </a:r>
            <a:br>
              <a:rPr lang="ru-RU" sz="3200" dirty="0" smtClean="0"/>
            </a:br>
            <a:r>
              <a:rPr lang="ru-RU" sz="3200" dirty="0" smtClean="0"/>
              <a:t>Тогда остров был местом </a:t>
            </a:r>
            <a:br>
              <a:rPr lang="ru-RU" sz="3200" dirty="0" smtClean="0"/>
            </a:br>
            <a:r>
              <a:rPr lang="ru-RU" sz="3200" dirty="0" smtClean="0"/>
              <a:t>невыносимых страданий, </a:t>
            </a:r>
            <a:br>
              <a:rPr lang="ru-RU" sz="3200" dirty="0" smtClean="0"/>
            </a:br>
            <a:r>
              <a:rPr lang="ru-RU" sz="3200" dirty="0" smtClean="0"/>
              <a:t> огромной каторжной тюрьмой.</a:t>
            </a:r>
            <a:r>
              <a:rPr lang="ru-RU" sz="3200" dirty="0"/>
              <a:t/>
            </a:r>
            <a:br>
              <a:rPr lang="ru-RU" sz="3200" dirty="0"/>
            </a:br>
            <a:r>
              <a:rPr lang="ru-RU" sz="3200" dirty="0" smtClean="0"/>
              <a:t/>
            </a:r>
            <a:br>
              <a:rPr lang="ru-RU" sz="3200" dirty="0" smtClean="0"/>
            </a:br>
            <a:r>
              <a:rPr lang="ru-RU" sz="3200" dirty="0"/>
              <a:t/>
            </a:r>
            <a:br>
              <a:rPr lang="ru-RU" sz="3200" dirty="0"/>
            </a:br>
            <a:r>
              <a:rPr lang="ru-RU" sz="3200" dirty="0" smtClean="0"/>
              <a:t/>
            </a:r>
            <a:br>
              <a:rPr lang="ru-RU" sz="3200" dirty="0" smtClean="0"/>
            </a:br>
            <a:r>
              <a:rPr lang="ru-RU" sz="3200" dirty="0" smtClean="0"/>
              <a:t/>
            </a:r>
            <a:br>
              <a:rPr lang="ru-RU" sz="3200" dirty="0" smtClean="0"/>
            </a:br>
            <a:r>
              <a:rPr lang="ru-RU" sz="3200" dirty="0"/>
              <a:t/>
            </a:r>
            <a:br>
              <a:rPr lang="ru-RU" sz="3200" dirty="0"/>
            </a:br>
            <a:r>
              <a:rPr lang="ru-RU" sz="3200" dirty="0" smtClean="0"/>
              <a:t/>
            </a:r>
            <a:br>
              <a:rPr lang="ru-RU" sz="3200" dirty="0" smtClean="0"/>
            </a:br>
            <a:r>
              <a:rPr lang="ru-RU" sz="3200" dirty="0"/>
              <a:t/>
            </a:r>
            <a:br>
              <a:rPr lang="ru-RU" sz="3200" dirty="0"/>
            </a:br>
            <a:r>
              <a:rPr lang="ru-RU" sz="3200" dirty="0" smtClean="0"/>
              <a:t/>
            </a:r>
            <a:br>
              <a:rPr lang="ru-RU" sz="3200" dirty="0" smtClean="0"/>
            </a:br>
            <a:r>
              <a:rPr lang="ru-RU" sz="3200" dirty="0" smtClean="0"/>
              <a:t>Прибывших </a:t>
            </a:r>
            <a:r>
              <a:rPr lang="ru-RU" sz="3200" dirty="0"/>
              <a:t>на остров Сахалин каторжников заковывают в кандалы</a:t>
            </a:r>
            <a:br>
              <a:rPr lang="ru-RU" sz="3200" dirty="0"/>
            </a:br>
            <a:endParaRPr lang="ru-RU" sz="3200" dirty="0"/>
          </a:p>
        </p:txBody>
      </p:sp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Содержимое 3" descr="Встречи и беседы… Антон Павлович неустанно трудился на Сахалине. Он много ездил по острову, встречался с людьми разных сословий, изучал их быт, нравы и условия труда. "/>
          <p:cNvPicPr>
            <a:picLocks noGrp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2188" t="13889" r="18906" b="16389"/>
          <a:stretch>
            <a:fillRect/>
          </a:stretch>
        </p:blipFill>
        <p:spPr bwMode="auto">
          <a:xfrm>
            <a:off x="2590800" y="1524000"/>
            <a:ext cx="4419600" cy="2667000"/>
          </a:xfrm>
          <a:prstGeom prst="rect">
            <a:avLst/>
          </a:prstGeom>
          <a:noFill/>
          <a:ln>
            <a:noFill/>
          </a:ln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457200"/>
            <a:ext cx="8305800" cy="5867400"/>
          </a:xfrm>
        </p:spPr>
        <p:txBody>
          <a:bodyPr>
            <a:noAutofit/>
          </a:bodyPr>
          <a:lstStyle/>
          <a:p>
            <a:r>
              <a:rPr lang="ru-RU" sz="2800" dirty="0" smtClean="0"/>
              <a:t/>
            </a:r>
            <a:br>
              <a:rPr lang="ru-RU" sz="2800" dirty="0" smtClean="0"/>
            </a:br>
            <a:r>
              <a:rPr lang="ru-RU" sz="2800" dirty="0" smtClean="0"/>
              <a:t/>
            </a:r>
            <a:br>
              <a:rPr lang="ru-RU" sz="2800" dirty="0" smtClean="0"/>
            </a:br>
            <a:r>
              <a:rPr lang="ru-RU" sz="2800" dirty="0" smtClean="0"/>
              <a:t>Администрация острова запретила писателю общаться с политическими заключёнными, но он нарушил этот запрет. </a:t>
            </a:r>
            <a:br>
              <a:rPr lang="ru-RU" sz="2800" dirty="0" smtClean="0"/>
            </a:br>
            <a:r>
              <a:rPr lang="ru-RU" sz="2800" dirty="0" smtClean="0"/>
              <a:t/>
            </a:r>
            <a:br>
              <a:rPr lang="ru-RU" sz="2800" dirty="0" smtClean="0"/>
            </a:br>
            <a:r>
              <a:rPr lang="ru-RU" sz="2800" dirty="0" smtClean="0"/>
              <a:t/>
            </a:r>
            <a:br>
              <a:rPr lang="ru-RU" sz="2800" dirty="0" smtClean="0"/>
            </a:br>
            <a:r>
              <a:rPr lang="ru-RU" sz="2800" dirty="0"/>
              <a:t/>
            </a:r>
            <a:br>
              <a:rPr lang="ru-RU" sz="2800" dirty="0"/>
            </a:br>
            <a:r>
              <a:rPr lang="ru-RU" sz="2800" dirty="0" smtClean="0"/>
              <a:t/>
            </a:r>
            <a:br>
              <a:rPr lang="ru-RU" sz="2800" dirty="0" smtClean="0"/>
            </a:br>
            <a:r>
              <a:rPr lang="ru-RU" sz="2800" dirty="0" smtClean="0"/>
              <a:t/>
            </a:r>
            <a:br>
              <a:rPr lang="ru-RU" sz="2800" dirty="0" smtClean="0"/>
            </a:br>
            <a:r>
              <a:rPr lang="ru-RU" sz="2800" dirty="0" smtClean="0"/>
              <a:t/>
            </a:r>
            <a:br>
              <a:rPr lang="ru-RU" sz="2800" dirty="0" smtClean="0"/>
            </a:br>
            <a:r>
              <a:rPr lang="ru-RU" sz="2800" dirty="0" smtClean="0"/>
              <a:t/>
            </a:r>
            <a:br>
              <a:rPr lang="ru-RU" sz="2800" dirty="0" smtClean="0"/>
            </a:br>
            <a:r>
              <a:rPr lang="ru-RU" sz="2800" dirty="0" smtClean="0"/>
              <a:t>Антон Павлович неустанно трудился на Сахалине. </a:t>
            </a:r>
            <a:br>
              <a:rPr lang="ru-RU" sz="2800" dirty="0" smtClean="0"/>
            </a:br>
            <a:r>
              <a:rPr lang="ru-RU" sz="2800" dirty="0" smtClean="0"/>
              <a:t>Он много ездил по острову, встречался с людьми разных сословий, изучал их быт, нравы и условия труда. Произвёл перепись населения острова, составив около 10 тысяч статистических карточек.</a:t>
            </a:r>
            <a:br>
              <a:rPr lang="ru-RU" sz="2800" dirty="0" smtClean="0"/>
            </a:br>
            <a:r>
              <a:rPr lang="ru-RU" sz="2800" dirty="0" smtClean="0"/>
              <a:t/>
            </a:r>
            <a:br>
              <a:rPr lang="ru-RU" sz="2800" dirty="0" smtClean="0"/>
            </a:br>
            <a:endParaRPr lang="ru-RU" sz="3200" dirty="0"/>
          </a:p>
        </p:txBody>
      </p:sp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algn="ctr">
              <a:buNone/>
            </a:pPr>
            <a:r>
              <a:rPr lang="ru-RU" dirty="0"/>
              <a:t>«Работа у меня была напряжённая; я сделал полную и подробную перепись всего сахалинского населения и видел всё, кроме смертной казни… Сахалин представился мне целым адом…</a:t>
            </a:r>
          </a:p>
          <a:p>
            <a:endParaRPr lang="ru-RU" dirty="0"/>
          </a:p>
        </p:txBody>
      </p:sp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381000"/>
            <a:ext cx="8229600" cy="1371600"/>
          </a:xfrm>
        </p:spPr>
        <p:txBody>
          <a:bodyPr>
            <a:normAutofit fontScale="90000"/>
          </a:bodyPr>
          <a:lstStyle/>
          <a:p>
            <a:pPr lvl="0"/>
            <a:r>
              <a:rPr lang="ru-RU" dirty="0"/>
              <a:t>Посёлок для ссыльных поселенцев.</a:t>
            </a:r>
            <a:br>
              <a:rPr lang="ru-RU" dirty="0"/>
            </a:br>
            <a:r>
              <a:rPr lang="ru-RU" dirty="0"/>
              <a:t>Карточка переписи</a:t>
            </a:r>
            <a:br>
              <a:rPr lang="ru-RU" dirty="0"/>
            </a:br>
            <a:endParaRPr lang="ru-RU" dirty="0"/>
          </a:p>
        </p:txBody>
      </p:sp>
      <p:pic>
        <p:nvPicPr>
          <p:cNvPr id="4" name="Содержимое 3" descr="Перепись сахалинского населения «Работа у меня была напряжённая; я сделал полную и подробную перепись всего сахалинского населения и видел всё, кроме смертной казни… Сахалин представился мне целым адом… Посёлок для ссыльных поселенцев. Карточка переписи "/>
          <p:cNvPicPr>
            <a:picLocks noGrp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317" t="18968" r="28907" b="10833"/>
          <a:stretch>
            <a:fillRect/>
          </a:stretch>
        </p:blipFill>
        <p:spPr bwMode="auto">
          <a:xfrm>
            <a:off x="533400" y="1447800"/>
            <a:ext cx="8229600" cy="4953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706562"/>
          </a:xfrm>
        </p:spPr>
        <p:txBody>
          <a:bodyPr/>
          <a:lstStyle/>
          <a:p>
            <a:r>
              <a:rPr lang="ru-RU" dirty="0" smtClean="0"/>
              <a:t>?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2133600"/>
            <a:ext cx="8229600" cy="4419600"/>
          </a:xfrm>
        </p:spPr>
        <p:txBody>
          <a:bodyPr>
            <a:normAutofit/>
          </a:bodyPr>
          <a:lstStyle/>
          <a:p>
            <a:pPr algn="ctr">
              <a:buNone/>
            </a:pPr>
            <a:r>
              <a:rPr lang="ru-RU" dirty="0" smtClean="0"/>
              <a:t>	О </a:t>
            </a:r>
            <a:r>
              <a:rPr lang="ru-RU" dirty="0"/>
              <a:t>каком своем труде Чехов сказал</a:t>
            </a:r>
            <a:r>
              <a:rPr lang="ru-RU" dirty="0" smtClean="0"/>
              <a:t>:</a:t>
            </a:r>
          </a:p>
          <a:p>
            <a:pPr algn="ctr">
              <a:buNone/>
            </a:pPr>
            <a:r>
              <a:rPr lang="ru-RU" dirty="0" smtClean="0"/>
              <a:t> </a:t>
            </a:r>
            <a:r>
              <a:rPr lang="ru-RU" dirty="0"/>
              <a:t>«Я горд тем, что в моем литературном гардеробе висит и этот жесткий арестантский халат»? </a:t>
            </a:r>
            <a:endParaRPr lang="ru-RU" dirty="0" smtClean="0"/>
          </a:p>
          <a:p>
            <a:pPr>
              <a:buNone/>
            </a:pPr>
            <a:r>
              <a:rPr lang="ru-RU" dirty="0" smtClean="0"/>
              <a:t>	</a:t>
            </a:r>
          </a:p>
          <a:p>
            <a:endParaRPr lang="ru-RU" dirty="0"/>
          </a:p>
        </p:txBody>
      </p:sp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4" name="Содержимое 3" descr="кн.jpg"/>
          <p:cNvPicPr>
            <a:picLocks noGrp="1" noChangeAspect="1"/>
          </p:cNvPicPr>
          <p:nvPr>
            <p:ph idx="1"/>
          </p:nvPr>
        </p:nvPicPr>
        <p:blipFill>
          <a:blip r:embed="rId2"/>
          <a:srcRect l="12642" t="7778" r="5441" b="6667"/>
          <a:stretch>
            <a:fillRect/>
          </a:stretch>
        </p:blipFill>
        <p:spPr>
          <a:xfrm>
            <a:off x="1905000" y="0"/>
            <a:ext cx="5334000" cy="6845300"/>
          </a:xfrm>
        </p:spPr>
      </p:pic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228600" y="152400"/>
            <a:ext cx="8686800" cy="6324600"/>
          </a:xfrm>
        </p:spPr>
        <p:txBody>
          <a:bodyPr>
            <a:normAutofit fontScale="92500"/>
          </a:bodyPr>
          <a:lstStyle/>
          <a:p>
            <a:pPr lvl="0">
              <a:buNone/>
            </a:pPr>
            <a:r>
              <a:rPr lang="ru-RU" dirty="0" smtClean="0"/>
              <a:t>   </a:t>
            </a:r>
            <a:endParaRPr lang="ru-RU" dirty="0"/>
          </a:p>
          <a:p>
            <a:pPr lvl="0" algn="ctr">
              <a:buNone/>
            </a:pPr>
            <a:r>
              <a:rPr lang="ru-RU" dirty="0" smtClean="0"/>
              <a:t>	</a:t>
            </a:r>
            <a:r>
              <a:rPr lang="ru-RU" dirty="0"/>
              <a:t>Произведение «Остров Сахалин» пронизано единой гуманистической мыслью – об униженном человеке, изуродованном условиями жизни, произволом, господствующим в России</a:t>
            </a:r>
            <a:r>
              <a:rPr lang="ru-RU" dirty="0" smtClean="0"/>
              <a:t>.</a:t>
            </a:r>
          </a:p>
          <a:p>
            <a:pPr lvl="0" algn="ctr">
              <a:buNone/>
            </a:pPr>
            <a:endParaRPr lang="ru-RU" dirty="0"/>
          </a:p>
          <a:p>
            <a:pPr algn="ctr">
              <a:buNone/>
            </a:pPr>
            <a:r>
              <a:rPr lang="ru-RU" dirty="0" smtClean="0"/>
              <a:t>	После </a:t>
            </a:r>
            <a:r>
              <a:rPr lang="ru-RU" dirty="0"/>
              <a:t>выхода в свет этой книги прошли следующие правительственные реформы: </a:t>
            </a:r>
            <a:endParaRPr lang="ru-RU" dirty="0" smtClean="0"/>
          </a:p>
          <a:p>
            <a:pPr algn="ctr">
              <a:buNone/>
            </a:pPr>
            <a:r>
              <a:rPr lang="ru-RU" dirty="0" smtClean="0"/>
              <a:t>1895 </a:t>
            </a:r>
            <a:r>
              <a:rPr lang="ru-RU" dirty="0"/>
              <a:t>год – выдача денег на содержание приютов; </a:t>
            </a:r>
            <a:endParaRPr lang="ru-RU" dirty="0" smtClean="0"/>
          </a:p>
          <a:p>
            <a:pPr algn="ctr">
              <a:buNone/>
            </a:pPr>
            <a:r>
              <a:rPr lang="ru-RU" dirty="0" smtClean="0"/>
              <a:t>1899 </a:t>
            </a:r>
            <a:r>
              <a:rPr lang="ru-RU" dirty="0"/>
              <a:t>– отмена вечной ссылки и  пожизненной  каторги; </a:t>
            </a:r>
            <a:endParaRPr lang="ru-RU" dirty="0" smtClean="0"/>
          </a:p>
          <a:p>
            <a:pPr algn="ctr">
              <a:buNone/>
            </a:pPr>
            <a:r>
              <a:rPr lang="ru-RU" dirty="0" smtClean="0"/>
              <a:t>1903 </a:t>
            </a:r>
            <a:r>
              <a:rPr lang="ru-RU" dirty="0"/>
              <a:t>– отмена телесных наказаний и битья головы.</a:t>
            </a:r>
            <a:endParaRPr lang="ru-RU" dirty="0" smtClean="0"/>
          </a:p>
          <a:p>
            <a:endParaRPr lang="ru-RU" dirty="0"/>
          </a:p>
        </p:txBody>
      </p:sp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371600"/>
            <a:ext cx="8229600" cy="4754563"/>
          </a:xfrm>
        </p:spPr>
        <p:txBody>
          <a:bodyPr/>
          <a:lstStyle/>
          <a:p>
            <a:pPr lvl="0" algn="ctr">
              <a:buNone/>
            </a:pPr>
            <a:r>
              <a:rPr lang="ru-RU" dirty="0"/>
              <a:t>Благодаря имени Чехова, его гражданской смелости и писательскому таланту, остров Сахалин стал широко известен не только в России, но и за ее пределами. </a:t>
            </a:r>
            <a:endParaRPr lang="ru-RU" dirty="0" smtClean="0"/>
          </a:p>
          <a:p>
            <a:pPr lvl="0" algn="ctr">
              <a:buNone/>
            </a:pPr>
            <a:r>
              <a:rPr lang="ru-RU" dirty="0" smtClean="0"/>
              <a:t>И</a:t>
            </a:r>
            <a:r>
              <a:rPr lang="ru-RU" dirty="0"/>
              <a:t> в наше время первое знакомство </a:t>
            </a:r>
            <a:endParaRPr lang="ru-RU" dirty="0" smtClean="0"/>
          </a:p>
          <a:p>
            <a:pPr lvl="0" algn="ctr">
              <a:buNone/>
            </a:pPr>
            <a:r>
              <a:rPr lang="ru-RU" dirty="0" smtClean="0"/>
              <a:t>с</a:t>
            </a:r>
            <a:r>
              <a:rPr lang="ru-RU" dirty="0"/>
              <a:t> далеким островом начинается с чтения книги А. П. Чехова «Остров Сахалин».</a:t>
            </a:r>
          </a:p>
          <a:p>
            <a:endParaRPr lang="ru-RU" dirty="0"/>
          </a:p>
        </p:txBody>
      </p:sp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533400"/>
            <a:ext cx="8229600" cy="1524000"/>
          </a:xfrm>
        </p:spPr>
        <p:txBody>
          <a:bodyPr>
            <a:normAutofit fontScale="90000"/>
          </a:bodyPr>
          <a:lstStyle/>
          <a:p>
            <a:pPr lvl="0"/>
            <a:r>
              <a:rPr lang="ru-RU" sz="3600" dirty="0"/>
              <a:t>Сегодня, в начале третьего тысячелетия, на Сахалине есть два чеховских музея, два памятника-монумента, шесть бюстов, две мемориальные доски.</a:t>
            </a:r>
            <a:r>
              <a:rPr lang="ru-RU" dirty="0"/>
              <a:t/>
            </a:r>
            <a:br>
              <a:rPr lang="ru-RU" dirty="0"/>
            </a:br>
            <a:endParaRPr lang="ru-RU" dirty="0"/>
          </a:p>
        </p:txBody>
      </p:sp>
      <p:pic>
        <p:nvPicPr>
          <p:cNvPr id="4" name="Содержимое 3" descr="Память о Чехове на Сахалине       Сегодня, в начале третьего тысячелетия, на Сахалине есть два чеховских музея, два памятника-монумента, шесть бюстов, две мемориальные доски. "/>
          <p:cNvPicPr>
            <a:picLocks noGrp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813" t="17435" r="33202" b="4444"/>
          <a:stretch>
            <a:fillRect/>
          </a:stretch>
        </p:blipFill>
        <p:spPr bwMode="auto">
          <a:xfrm>
            <a:off x="1447800" y="2209800"/>
            <a:ext cx="6400800" cy="4495799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Вид с пика Чехова</a:t>
            </a:r>
            <a:endParaRPr lang="ru-RU" dirty="0"/>
          </a:p>
        </p:txBody>
      </p:sp>
      <p:pic>
        <p:nvPicPr>
          <p:cNvPr id="4" name="Содержимое 3" descr="Вид с пика Чехова "/>
          <p:cNvPicPr>
            <a:picLocks noGrp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000" t="17222" r="16250" b="5833"/>
          <a:stretch>
            <a:fillRect/>
          </a:stretch>
        </p:blipFill>
        <p:spPr bwMode="auto">
          <a:xfrm>
            <a:off x="685800" y="1447800"/>
            <a:ext cx="8001000" cy="5030003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28600" y="304800"/>
            <a:ext cx="8458200" cy="2895600"/>
          </a:xfrm>
        </p:spPr>
        <p:txBody>
          <a:bodyPr>
            <a:normAutofit fontScale="90000"/>
          </a:bodyPr>
          <a:lstStyle/>
          <a:p>
            <a:pPr lvl="0"/>
            <a:r>
              <a:rPr lang="ru-RU" sz="2700" dirty="0"/>
              <a:t>В 1954 году на острове Сахалин был открыт Литературно-художественный Музей книги, посвящённый произведению </a:t>
            </a:r>
            <a:r>
              <a:rPr lang="ru-RU" sz="2700" dirty="0" smtClean="0"/>
              <a:t>    А.П</a:t>
            </a:r>
            <a:r>
              <a:rPr lang="ru-RU" sz="2700" dirty="0"/>
              <a:t>. Чехова </a:t>
            </a:r>
            <a:r>
              <a:rPr lang="ru-RU" sz="2700" dirty="0" smtClean="0"/>
              <a:t>   «</a:t>
            </a:r>
            <a:r>
              <a:rPr lang="ru-RU" sz="2700" dirty="0"/>
              <a:t>Остров Сахалин».</a:t>
            </a:r>
            <a:br>
              <a:rPr lang="ru-RU" sz="2700" dirty="0"/>
            </a:br>
            <a:r>
              <a:rPr lang="ru-RU" sz="2700" dirty="0" smtClean="0"/>
              <a:t/>
            </a:r>
            <a:br>
              <a:rPr lang="ru-RU" sz="2700" dirty="0" smtClean="0"/>
            </a:br>
            <a:r>
              <a:rPr lang="ru-RU" sz="3100" dirty="0"/>
              <a:t/>
            </a:r>
            <a:br>
              <a:rPr lang="ru-RU" sz="3100" dirty="0"/>
            </a:br>
            <a:r>
              <a:rPr lang="ru-RU" dirty="0"/>
              <a:t/>
            </a:r>
            <a:br>
              <a:rPr lang="ru-RU" dirty="0"/>
            </a:b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3581400"/>
            <a:ext cx="5486400" cy="2544763"/>
          </a:xfrm>
        </p:spPr>
        <p:txBody>
          <a:bodyPr/>
          <a:lstStyle/>
          <a:p>
            <a:pPr marL="0" indent="0">
              <a:buNone/>
            </a:pPr>
            <a:endParaRPr lang="ru-RU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1000" y="1676400"/>
            <a:ext cx="8458200" cy="496919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Содержимое 3" descr="са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457200" y="2667000"/>
            <a:ext cx="8305800" cy="3944739"/>
          </a:xfr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2392362"/>
          </a:xfrm>
        </p:spPr>
        <p:txBody>
          <a:bodyPr>
            <a:noAutofit/>
          </a:bodyPr>
          <a:lstStyle/>
          <a:p>
            <a:r>
              <a:rPr lang="ru-RU" sz="3600" dirty="0"/>
              <a:t>Чехов покинул остров 13 октября </a:t>
            </a:r>
            <a:r>
              <a:rPr lang="ru-RU" sz="3600" dirty="0" smtClean="0"/>
              <a:t>1980 г.                                     из </a:t>
            </a:r>
            <a:r>
              <a:rPr lang="ru-RU" sz="3600" dirty="0"/>
              <a:t>города-порта Корсаков и отправился через Владивосток в Азию. </a:t>
            </a:r>
            <a:r>
              <a:rPr lang="ru-RU" sz="3200" dirty="0" smtClean="0"/>
              <a:t/>
            </a:r>
            <a:br>
              <a:rPr lang="ru-RU" sz="3200" dirty="0" smtClean="0"/>
            </a:br>
            <a:endParaRPr lang="ru-RU" sz="3200" dirty="0"/>
          </a:p>
        </p:txBody>
      </p:sp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1447800"/>
            <a:ext cx="8229600" cy="3886200"/>
          </a:xfrm>
        </p:spPr>
        <p:txBody>
          <a:bodyPr>
            <a:normAutofit fontScale="90000"/>
          </a:bodyPr>
          <a:lstStyle/>
          <a:p>
            <a:r>
              <a:rPr lang="ru-RU" dirty="0" smtClean="0"/>
              <a:t/>
            </a:r>
            <a:br>
              <a:rPr lang="ru-RU" dirty="0" smtClean="0"/>
            </a:br>
            <a:r>
              <a:rPr lang="ru-RU" b="1" dirty="0" smtClean="0"/>
              <a:t> На этом игра-путешествие подошла к </a:t>
            </a:r>
            <a:br>
              <a:rPr lang="ru-RU" b="1" dirty="0" smtClean="0"/>
            </a:br>
            <a:r>
              <a:rPr lang="ru-RU" b="1" dirty="0" smtClean="0"/>
              <a:t>своему логическому завершению. </a:t>
            </a:r>
            <a:r>
              <a:rPr lang="ru-RU" dirty="0" smtClean="0"/>
              <a:t/>
            </a:r>
            <a:br>
              <a:rPr lang="ru-RU" dirty="0" smtClean="0"/>
            </a:br>
            <a:r>
              <a:rPr lang="ru-RU" dirty="0"/>
              <a:t/>
            </a:r>
            <a:br>
              <a:rPr lang="ru-RU" dirty="0"/>
            </a:br>
            <a:r>
              <a:rPr lang="ru-RU" b="1" dirty="0" smtClean="0"/>
              <a:t>До следующих встреч!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Поток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507</TotalTime>
  <Words>823</Words>
  <Application>Microsoft Office PowerPoint</Application>
  <PresentationFormat>Экран (4:3)</PresentationFormat>
  <Paragraphs>138</Paragraphs>
  <Slides>69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69</vt:i4>
      </vt:variant>
    </vt:vector>
  </HeadingPairs>
  <TitlesOfParts>
    <vt:vector size="70" baseType="lpstr">
      <vt:lpstr>Тема Office</vt:lpstr>
      <vt:lpstr>Презентация PowerPoint</vt:lpstr>
      <vt:lpstr>Презентация PowerPoint</vt:lpstr>
      <vt:lpstr>Здравствуйте, друзья! </vt:lpstr>
      <vt:lpstr>Итак, отправляемся!  </vt:lpstr>
      <vt:lpstr>Дом-музей А.П. Чехова в Москве</vt:lpstr>
      <vt:lpstr>Презентация PowerPoint</vt:lpstr>
      <vt:lpstr>?</vt:lpstr>
      <vt:lpstr>Презентация PowerPoint</vt:lpstr>
      <vt:lpstr>Презентация PowerPoint</vt:lpstr>
      <vt:lpstr>Город Ярославль  Здесь А.П. Чехов сел на волжский пароход, идущий до города…  </vt:lpstr>
      <vt:lpstr>?  А в каком городе родился, провел детство, отрочество, юность  А.П. Чехов?  </vt:lpstr>
      <vt:lpstr>Город Таганрог Ростовской области</vt:lpstr>
      <vt:lpstr>Интересный факт</vt:lpstr>
      <vt:lpstr>Город Казань</vt:lpstr>
      <vt:lpstr>Из города Казани дальше путь Чехова лежал по реке Каме до города …  </vt:lpstr>
      <vt:lpstr>?</vt:lpstr>
      <vt:lpstr>В рассказе «Дом с мезонином»</vt:lpstr>
      <vt:lpstr>Интересный факт</vt:lpstr>
      <vt:lpstr>Город Пермь</vt:lpstr>
      <vt:lpstr>От Перми Чехов отправился по железной дороге до …</vt:lpstr>
      <vt:lpstr>?</vt:lpstr>
      <vt:lpstr>Из пьесы «Дядя Ваня»</vt:lpstr>
      <vt:lpstr> Город Тюмень</vt:lpstr>
      <vt:lpstr>От Тюмени по «бесконечной косухе» - в тарантасе через всю Сибирь!  </vt:lpstr>
      <vt:lpstr>Первый этап – от Тюмени 1500 верст, страшенный холодище днем и ночью, полушубок, валенки, ветры и отчаяние (не на жизнь, а на смерть), война с разливами рек и прочее до города…  </vt:lpstr>
      <vt:lpstr>? </vt:lpstr>
      <vt:lpstr>Нелестную оценку пьесам Чехова дал Л.Н. Толстой. </vt:lpstr>
      <vt:lpstr>Второй этап от Томска 500 верст невылазная грязь, в которой, как вспоминал Чехов, он купался, как мухи в густом варенье, и был очень рад, попав в город …</vt:lpstr>
      <vt:lpstr>?</vt:lpstr>
      <vt:lpstr>В рассказе  «Попрыгунья» обидные  намеки на себя  нашел друг  Чехова И. Левитан  Портрет писателя  А. Чехова. Этюд Исаак Ильич Левитан 1886, 41×31 см  </vt:lpstr>
      <vt:lpstr>Интересный факт</vt:lpstr>
      <vt:lpstr>Город Красноярск</vt:lpstr>
      <vt:lpstr> </vt:lpstr>
      <vt:lpstr>Интересные факт </vt:lpstr>
      <vt:lpstr> Третий этап – от Красноярска 1566 верст, жара, дым от лесных пожаров и пыль до города … </vt:lpstr>
      <vt:lpstr>?</vt:lpstr>
      <vt:lpstr> Медицину</vt:lpstr>
      <vt:lpstr>Интересный факт</vt:lpstr>
      <vt:lpstr>Город Иркутск. Байкал</vt:lpstr>
      <vt:lpstr>Озеро Байкал</vt:lpstr>
      <vt:lpstr>Презентация PowerPoint</vt:lpstr>
      <vt:lpstr>Путь А.П. Чехова через Сибирь занял 82 дня, за которые писатель создал 9 очерков, объединённых общим названием «Из Сибири» </vt:lpstr>
      <vt:lpstr>Презентация PowerPoint</vt:lpstr>
      <vt:lpstr>?</vt:lpstr>
      <vt:lpstr>Рассказ «Хамелеон» </vt:lpstr>
      <vt:lpstr>Город Сретенск</vt:lpstr>
      <vt:lpstr>Презентация PowerPoint</vt:lpstr>
      <vt:lpstr>?</vt:lpstr>
      <vt:lpstr>Ольга Леонардовна Книппер  – жена А.П. Чехова </vt:lpstr>
      <vt:lpstr>Город Николаевск-на-Амуре</vt:lpstr>
      <vt:lpstr>От Николаевска пароходом через Татарский пролив на о.Сахалин. Прибыл в … </vt:lpstr>
      <vt:lpstr>?</vt:lpstr>
      <vt:lpstr>Сборник  рассказов «Хмурые люди» Чехов посвятил П.И. Чайковскому </vt:lpstr>
      <vt:lpstr>На остров Сахалин Чехов прибыл                11 (23) июня 1890 года.                                           Он высадился у поста Александровск. </vt:lpstr>
      <vt:lpstr>?</vt:lpstr>
      <vt:lpstr>Прежнее название                                    г. Южно-Сахалинска - Владимировка</vt:lpstr>
      <vt:lpstr> Тогда остров был местом  невыносимых страданий,   огромной каторжной тюрьмой.         Прибывших на остров Сахалин каторжников заковывают в кандалы </vt:lpstr>
      <vt:lpstr>  Администрация острова запретила писателю общаться с политическими заключёнными, но он нарушил этот запрет.         Антон Павлович неустанно трудился на Сахалине.  Он много ездил по острову, встречался с людьми разных сословий, изучал их быт, нравы и условия труда. Произвёл перепись населения острова, составив около 10 тысяч статистических карточек.  </vt:lpstr>
      <vt:lpstr>Презентация PowerPoint</vt:lpstr>
      <vt:lpstr>Посёлок для ссыльных поселенцев. Карточка переписи </vt:lpstr>
      <vt:lpstr>?</vt:lpstr>
      <vt:lpstr>Презентация PowerPoint</vt:lpstr>
      <vt:lpstr>Презентация PowerPoint</vt:lpstr>
      <vt:lpstr>Презентация PowerPoint</vt:lpstr>
      <vt:lpstr>Сегодня, в начале третьего тысячелетия, на Сахалине есть два чеховских музея, два памятника-монумента, шесть бюстов, две мемориальные доски. </vt:lpstr>
      <vt:lpstr>Вид с пика Чехова</vt:lpstr>
      <vt:lpstr>В 1954 году на острове Сахалин был открыт Литературно-художественный Музей книги, посвящённый произведению     А.П. Чехова    «Остров Сахалин».    </vt:lpstr>
      <vt:lpstr>Чехов покинул остров 13 октября 1980 г.                                     из города-порта Корсаков и отправился через Владивосток в Азию.  </vt:lpstr>
      <vt:lpstr>  На этом игра-путешествие подошла к  своему логическому завершению.   До следующих встреч! 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Интерактивная игра </dc:title>
  <dc:creator>Людмила Яковлева</dc:creator>
  <cp:lastModifiedBy>Microsoft</cp:lastModifiedBy>
  <cp:revision>49</cp:revision>
  <dcterms:created xsi:type="dcterms:W3CDTF">2020-05-07T06:11:43Z</dcterms:created>
  <dcterms:modified xsi:type="dcterms:W3CDTF">2020-07-14T23:39:16Z</dcterms:modified>
</cp:coreProperties>
</file>